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6" r:id="rId3"/>
    <p:sldId id="274" r:id="rId4"/>
    <p:sldId id="267" r:id="rId5"/>
    <p:sldId id="270" r:id="rId6"/>
    <p:sldId id="275" r:id="rId7"/>
    <p:sldId id="257" r:id="rId8"/>
    <p:sldId id="264" r:id="rId9"/>
    <p:sldId id="258" r:id="rId10"/>
    <p:sldId id="265" r:id="rId11"/>
    <p:sldId id="259" r:id="rId12"/>
    <p:sldId id="277" r:id="rId13"/>
    <p:sldId id="260" r:id="rId14"/>
    <p:sldId id="261" r:id="rId15"/>
    <p:sldId id="276" r:id="rId16"/>
    <p:sldId id="271" r:id="rId17"/>
    <p:sldId id="272" r:id="rId18"/>
    <p:sldId id="273" r:id="rId19"/>
    <p:sldId id="278" r:id="rId20"/>
    <p:sldId id="279" r:id="rId21"/>
    <p:sldId id="263" r:id="rId22"/>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0.wmf"/><Relationship Id="rId1" Type="http://schemas.openxmlformats.org/officeDocument/2006/relationships/image" Target="../media/image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1658938" y="1600200"/>
            <a:ext cx="6837362" cy="3200400"/>
            <a:chOff x="1045" y="1008"/>
            <a:chExt cx="4307" cy="2016"/>
          </a:xfrm>
        </p:grpSpPr>
        <p:sp>
          <p:nvSpPr>
            <p:cNvPr id="512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512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512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5129" name="Rectangle 9"/>
          <p:cNvSpPr>
            <a:spLocks noGrp="1" noChangeArrowheads="1"/>
          </p:cNvSpPr>
          <p:nvPr>
            <p:ph type="dt" sz="half" idx="2"/>
          </p:nvPr>
        </p:nvSpPr>
        <p:spPr/>
        <p:txBody>
          <a:bodyPr/>
          <a:lstStyle>
            <a:lvl1pPr>
              <a:defRPr/>
            </a:lvl1pPr>
          </a:lstStyle>
          <a:p>
            <a:endParaRPr lang="en-US"/>
          </a:p>
        </p:txBody>
      </p:sp>
      <p:sp>
        <p:nvSpPr>
          <p:cNvPr id="5130" name="Rectangle 10"/>
          <p:cNvSpPr>
            <a:spLocks noGrp="1" noChangeArrowheads="1"/>
          </p:cNvSpPr>
          <p:nvPr>
            <p:ph type="ftr" sz="quarter" idx="3"/>
          </p:nvPr>
        </p:nvSpPr>
        <p:spPr/>
        <p:txBody>
          <a:bodyPr/>
          <a:lstStyle>
            <a:lvl1pPr>
              <a:defRPr/>
            </a:lvl1pPr>
          </a:lstStyle>
          <a:p>
            <a:endParaRPr lang="en-US"/>
          </a:p>
        </p:txBody>
      </p:sp>
      <p:sp>
        <p:nvSpPr>
          <p:cNvPr id="5131" name="Rectangle 11"/>
          <p:cNvSpPr>
            <a:spLocks noGrp="1" noChangeArrowheads="1"/>
          </p:cNvSpPr>
          <p:nvPr>
            <p:ph type="sldNum" sz="quarter" idx="4"/>
          </p:nvPr>
        </p:nvSpPr>
        <p:spPr/>
        <p:txBody>
          <a:bodyPr/>
          <a:lstStyle>
            <a:lvl1pPr>
              <a:defRPr/>
            </a:lvl1pPr>
          </a:lstStyle>
          <a:p>
            <a:fld id="{FFEB3062-687E-42E6-9CC4-D8099C9B58D6}" type="slidenum">
              <a:rPr lang="en-US"/>
              <a:pPr/>
              <a:t>‹#›</a:t>
            </a:fld>
            <a:endParaRPr lang="en-US"/>
          </a:p>
        </p:txBody>
      </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b="1"/>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4DD17D-DD5C-4BAA-8CD1-5F70889BC4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A10F02-7632-4146-96F8-B54B860C00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CF6F03-32E4-4D91-A577-3462B89FD22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660307-788F-47F7-81D9-C70D9754318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5588"/>
            <a:ext cx="4038600" cy="5103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5588"/>
            <a:ext cx="4038600" cy="5103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38865C-48A3-4494-986D-6856F607F8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15965E-2197-4A74-A193-09DF3F29B0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D457904-AB7C-41BB-B80F-C61C203E6E2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9B7732-4668-4290-99C9-2A8C854521B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CD83A1-7243-4A46-8A16-D280E15886C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103C63-5422-479F-A9AD-1D1B1EAB1C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409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410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4104" name="Rectangle 8"/>
          <p:cNvSpPr>
            <a:spLocks noGrp="1" noChangeArrowheads="1"/>
          </p:cNvSpPr>
          <p:nvPr>
            <p:ph type="body" idx="1"/>
          </p:nvPr>
        </p:nvSpPr>
        <p:spPr bwMode="auto">
          <a:xfrm>
            <a:off x="457200" y="1525588"/>
            <a:ext cx="8229600" cy="5103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33D2D817-FEBB-4963-AF14-93E70B2AC2FD}" type="slidenum">
              <a:rPr lang="en-US"/>
              <a:pPr/>
              <a:t>‹#›</a:t>
            </a:fld>
            <a:endParaRPr lang="en-US"/>
          </a:p>
        </p:txBody>
      </p:sp>
      <p:sp>
        <p:nvSpPr>
          <p:cNvPr id="410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b="1">
          <a:solidFill>
            <a:schemeClr val="tx2"/>
          </a:solidFill>
          <a:latin typeface="+mj-lt"/>
          <a:ea typeface="+mj-ea"/>
          <a:cs typeface="+mj-cs"/>
        </a:defRPr>
      </a:lvl1pPr>
      <a:lvl2pPr algn="l" rtl="0" fontAlgn="base">
        <a:spcBef>
          <a:spcPct val="0"/>
        </a:spcBef>
        <a:spcAft>
          <a:spcPct val="0"/>
        </a:spcAft>
        <a:defRPr sz="3800" b="1">
          <a:solidFill>
            <a:schemeClr val="tx2"/>
          </a:solidFill>
          <a:latin typeface="Arial" charset="0"/>
        </a:defRPr>
      </a:lvl2pPr>
      <a:lvl3pPr algn="l" rtl="0" fontAlgn="base">
        <a:spcBef>
          <a:spcPct val="0"/>
        </a:spcBef>
        <a:spcAft>
          <a:spcPct val="0"/>
        </a:spcAft>
        <a:defRPr sz="3800" b="1">
          <a:solidFill>
            <a:schemeClr val="tx2"/>
          </a:solidFill>
          <a:latin typeface="Arial" charset="0"/>
        </a:defRPr>
      </a:lvl3pPr>
      <a:lvl4pPr algn="l" rtl="0" fontAlgn="base">
        <a:spcBef>
          <a:spcPct val="0"/>
        </a:spcBef>
        <a:spcAft>
          <a:spcPct val="0"/>
        </a:spcAft>
        <a:defRPr sz="3800" b="1">
          <a:solidFill>
            <a:schemeClr val="tx2"/>
          </a:solidFill>
          <a:latin typeface="Arial" charset="0"/>
        </a:defRPr>
      </a:lvl4pPr>
      <a:lvl5pPr algn="l" rtl="0" fontAlgn="base">
        <a:spcBef>
          <a:spcPct val="0"/>
        </a:spcBef>
        <a:spcAft>
          <a:spcPct val="0"/>
        </a:spcAft>
        <a:defRPr sz="3800" b="1">
          <a:solidFill>
            <a:schemeClr val="tx2"/>
          </a:solidFill>
          <a:latin typeface="Arial" charset="0"/>
        </a:defRPr>
      </a:lvl5pPr>
      <a:lvl6pPr marL="457200" algn="l" rtl="0" fontAlgn="base">
        <a:spcBef>
          <a:spcPct val="0"/>
        </a:spcBef>
        <a:spcAft>
          <a:spcPct val="0"/>
        </a:spcAft>
        <a:defRPr sz="3800" b="1">
          <a:solidFill>
            <a:schemeClr val="tx2"/>
          </a:solidFill>
          <a:latin typeface="Arial" charset="0"/>
        </a:defRPr>
      </a:lvl6pPr>
      <a:lvl7pPr marL="914400" algn="l" rtl="0" fontAlgn="base">
        <a:spcBef>
          <a:spcPct val="0"/>
        </a:spcBef>
        <a:spcAft>
          <a:spcPct val="0"/>
        </a:spcAft>
        <a:defRPr sz="3800" b="1">
          <a:solidFill>
            <a:schemeClr val="tx2"/>
          </a:solidFill>
          <a:latin typeface="Arial" charset="0"/>
        </a:defRPr>
      </a:lvl7pPr>
      <a:lvl8pPr marL="1371600" algn="l" rtl="0" fontAlgn="base">
        <a:spcBef>
          <a:spcPct val="0"/>
        </a:spcBef>
        <a:spcAft>
          <a:spcPct val="0"/>
        </a:spcAft>
        <a:defRPr sz="3800" b="1">
          <a:solidFill>
            <a:schemeClr val="tx2"/>
          </a:solidFill>
          <a:latin typeface="Arial" charset="0"/>
        </a:defRPr>
      </a:lvl8pPr>
      <a:lvl9pPr marL="1828800" algn="l" rtl="0" fontAlgn="base">
        <a:spcBef>
          <a:spcPct val="0"/>
        </a:spcBef>
        <a:spcAft>
          <a:spcPct val="0"/>
        </a:spcAft>
        <a:defRPr sz="3800" b="1">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4.bin"/><Relationship Id="rId1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5.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4.wmf"/><Relationship Id="rId19" Type="http://schemas.openxmlformats.org/officeDocument/2006/relationships/oleObject" Target="../embeddings/oleObject17.bin"/><Relationship Id="rId4" Type="http://schemas.openxmlformats.org/officeDocument/2006/relationships/image" Target="../media/image7.wmf"/><Relationship Id="rId9" Type="http://schemas.openxmlformats.org/officeDocument/2006/relationships/oleObject" Target="../embeddings/oleObject12.bin"/><Relationship Id="rId1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IM630Z8lho8&amp;sns=e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Conceptual Dynamics</a:t>
            </a:r>
            <a:r>
              <a:rPr lang="en-US" dirty="0"/>
              <a:t/>
            </a:r>
            <a:br>
              <a:rPr lang="en-US" dirty="0"/>
            </a:br>
            <a:endParaRPr lang="en-US" sz="3600" b="0" dirty="0"/>
          </a:p>
        </p:txBody>
      </p:sp>
      <p:sp>
        <p:nvSpPr>
          <p:cNvPr id="2051" name="Rectangle 3"/>
          <p:cNvSpPr>
            <a:spLocks noGrp="1" noChangeArrowheads="1"/>
          </p:cNvSpPr>
          <p:nvPr>
            <p:ph type="subTitle" idx="1"/>
          </p:nvPr>
        </p:nvSpPr>
        <p:spPr/>
        <p:txBody>
          <a:bodyPr/>
          <a:lstStyle/>
          <a:p>
            <a:pPr eaLnBrk="1" hangingPunct="1"/>
            <a:r>
              <a:rPr lang="en-US" u="sng" dirty="0" smtClean="0"/>
              <a:t>Part II: Kinematics of Particles</a:t>
            </a:r>
          </a:p>
          <a:p>
            <a:pPr eaLnBrk="1" hangingPunct="1"/>
            <a:r>
              <a:rPr lang="en-US" dirty="0" smtClean="0"/>
              <a:t>Chapter 3</a:t>
            </a:r>
          </a:p>
          <a:p>
            <a:pPr eaLnBrk="1" hangingPunct="1"/>
            <a:r>
              <a:rPr lang="en-US" dirty="0" smtClean="0"/>
              <a:t>Kinematics of Particles</a:t>
            </a:r>
          </a:p>
          <a:p>
            <a:pPr eaLnBrk="1" hangingPunct="1"/>
            <a:r>
              <a:rPr lang="en-US" dirty="0" smtClean="0"/>
              <a:t>Plane Curvilinear Motion</a:t>
            </a:r>
          </a:p>
          <a:p>
            <a:pPr eaLnBrk="1" hangingPunct="1"/>
            <a:r>
              <a:rPr lang="en-US" dirty="0" smtClean="0">
                <a:solidFill>
                  <a:schemeClr val="accent5">
                    <a:lumMod val="75000"/>
                  </a:schemeClr>
                </a:solidFill>
              </a:rPr>
              <a:t>Relative Motion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Rectangle 11"/>
          <p:cNvSpPr>
            <a:spLocks noGrp="1" noChangeArrowheads="1"/>
          </p:cNvSpPr>
          <p:nvPr>
            <p:ph type="title"/>
          </p:nvPr>
        </p:nvSpPr>
        <p:spPr/>
        <p:txBody>
          <a:bodyPr/>
          <a:lstStyle/>
          <a:p>
            <a:r>
              <a:rPr lang="en-US"/>
              <a:t>Relative Position</a:t>
            </a:r>
          </a:p>
        </p:txBody>
      </p:sp>
      <p:sp>
        <p:nvSpPr>
          <p:cNvPr id="73740" name="Rectangle 12"/>
          <p:cNvSpPr>
            <a:spLocks noGrp="1" noChangeArrowheads="1"/>
          </p:cNvSpPr>
          <p:nvPr>
            <p:ph type="body" idx="1"/>
          </p:nvPr>
        </p:nvSpPr>
        <p:spPr/>
        <p:txBody>
          <a:bodyPr/>
          <a:lstStyle/>
          <a:p>
            <a:r>
              <a:rPr lang="en-US" dirty="0"/>
              <a:t>What is the difference between absolute position and relative position? (relative)</a:t>
            </a:r>
          </a:p>
        </p:txBody>
      </p:sp>
      <p:grpSp>
        <p:nvGrpSpPr>
          <p:cNvPr id="2" name="Group 4"/>
          <p:cNvGrpSpPr>
            <a:grpSpLocks/>
          </p:cNvGrpSpPr>
          <p:nvPr/>
        </p:nvGrpSpPr>
        <p:grpSpPr bwMode="auto">
          <a:xfrm>
            <a:off x="903288" y="2663825"/>
            <a:ext cx="7904162" cy="2460625"/>
            <a:chOff x="639" y="1796"/>
            <a:chExt cx="4979" cy="1550"/>
          </a:xfrm>
        </p:grpSpPr>
        <p:grpSp>
          <p:nvGrpSpPr>
            <p:cNvPr id="3" name="Group 5"/>
            <p:cNvGrpSpPr>
              <a:grpSpLocks/>
            </p:cNvGrpSpPr>
            <p:nvPr/>
          </p:nvGrpSpPr>
          <p:grpSpPr bwMode="auto">
            <a:xfrm>
              <a:off x="639" y="1796"/>
              <a:ext cx="4979" cy="1550"/>
              <a:chOff x="639" y="1796"/>
              <a:chExt cx="4979" cy="1550"/>
            </a:xfrm>
          </p:grpSpPr>
          <p:sp>
            <p:nvSpPr>
              <p:cNvPr id="73734" name="Text Box 6"/>
              <p:cNvSpPr txBox="1">
                <a:spLocks noChangeArrowheads="1"/>
              </p:cNvSpPr>
              <p:nvPr/>
            </p:nvSpPr>
            <p:spPr bwMode="auto">
              <a:xfrm>
                <a:off x="639" y="1796"/>
                <a:ext cx="4874" cy="596"/>
              </a:xfrm>
              <a:prstGeom prst="rect">
                <a:avLst/>
              </a:prstGeom>
              <a:solidFill>
                <a:schemeClr val="accent1"/>
              </a:solidFill>
              <a:ln w="9525">
                <a:noFill/>
                <a:miter lim="800000"/>
                <a:headEnd/>
                <a:tailEnd/>
              </a:ln>
              <a:effectLst/>
            </p:spPr>
            <p:txBody>
              <a:bodyPr>
                <a:spAutoFit/>
              </a:bodyPr>
              <a:lstStyle/>
              <a:p>
                <a:pPr eaLnBrk="1" hangingPunct="1"/>
                <a:r>
                  <a:rPr lang="en-US" sz="2800" dirty="0"/>
                  <a:t>Relative positions are usually measured from another moving </a:t>
                </a:r>
                <a:r>
                  <a:rPr lang="en-US" sz="2800" dirty="0" smtClean="0"/>
                  <a:t>particle (moving </a:t>
                </a:r>
                <a:r>
                  <a:rPr lang="en-US" sz="2800" dirty="0" err="1" smtClean="0"/>
                  <a:t>coor</a:t>
                </a:r>
                <a:r>
                  <a:rPr lang="en-US" sz="2800" dirty="0" smtClean="0"/>
                  <a:t>. system).</a:t>
                </a:r>
                <a:endParaRPr lang="en-US" sz="2800" dirty="0"/>
              </a:p>
            </p:txBody>
          </p:sp>
          <p:sp>
            <p:nvSpPr>
              <p:cNvPr id="73735" name="Text Box 7"/>
              <p:cNvSpPr txBox="1">
                <a:spLocks noChangeArrowheads="1"/>
              </p:cNvSpPr>
              <p:nvPr/>
            </p:nvSpPr>
            <p:spPr bwMode="auto">
              <a:xfrm>
                <a:off x="3040" y="2590"/>
                <a:ext cx="2578" cy="756"/>
              </a:xfrm>
              <a:prstGeom prst="rect">
                <a:avLst/>
              </a:prstGeom>
              <a:noFill/>
              <a:ln w="9525">
                <a:noFill/>
                <a:miter lim="800000"/>
                <a:headEnd/>
                <a:tailEnd/>
              </a:ln>
              <a:effectLst/>
            </p:spPr>
            <p:txBody>
              <a:bodyPr>
                <a:spAutoFit/>
              </a:bodyPr>
              <a:lstStyle/>
              <a:p>
                <a:pPr eaLnBrk="1" hangingPunct="1"/>
                <a:r>
                  <a:rPr lang="en-US" sz="2400" b="1" dirty="0" err="1" smtClean="0">
                    <a:latin typeface="Times New Roman" pitchFamily="18" charset="0"/>
                  </a:rPr>
                  <a:t>r</a:t>
                </a:r>
                <a:r>
                  <a:rPr lang="en-US" sz="2400" i="1" baseline="-25000" dirty="0" err="1" smtClean="0">
                    <a:latin typeface="Times New Roman" pitchFamily="18" charset="0"/>
                  </a:rPr>
                  <a:t>A</a:t>
                </a:r>
                <a:r>
                  <a:rPr lang="en-US" sz="2400" i="1" baseline="-25000" dirty="0" smtClean="0">
                    <a:latin typeface="Times New Roman" pitchFamily="18" charset="0"/>
                  </a:rPr>
                  <a:t>/B</a:t>
                </a:r>
                <a:r>
                  <a:rPr lang="en-US" sz="2400" dirty="0" smtClean="0">
                    <a:latin typeface="Times New Roman" pitchFamily="18" charset="0"/>
                  </a:rPr>
                  <a:t> </a:t>
                </a:r>
                <a:r>
                  <a:rPr lang="en-US" sz="2400" dirty="0">
                    <a:latin typeface="Times New Roman" pitchFamily="18" charset="0"/>
                  </a:rPr>
                  <a:t>= </a:t>
                </a:r>
                <a:r>
                  <a:rPr lang="en-US" sz="2400" dirty="0"/>
                  <a:t>Relative position</a:t>
                </a:r>
              </a:p>
              <a:p>
                <a:pPr eaLnBrk="1" hangingPunct="1"/>
                <a:r>
                  <a:rPr lang="en-US" sz="2400" dirty="0"/>
                  <a:t>         vector of particle</a:t>
                </a:r>
                <a:r>
                  <a:rPr lang="en-US" sz="2400" dirty="0">
                    <a:latin typeface="Times New Roman" pitchFamily="18" charset="0"/>
                  </a:rPr>
                  <a:t> </a:t>
                </a:r>
                <a:r>
                  <a:rPr lang="en-US" sz="2400" i="1" dirty="0" smtClean="0">
                    <a:latin typeface="Times New Roman" pitchFamily="18" charset="0"/>
                  </a:rPr>
                  <a:t>A </a:t>
                </a:r>
                <a:r>
                  <a:rPr lang="en-US" sz="2400" dirty="0"/>
                  <a:t>with  </a:t>
                </a:r>
              </a:p>
              <a:p>
                <a:pPr eaLnBrk="1" hangingPunct="1"/>
                <a:r>
                  <a:rPr lang="en-US" sz="2400" dirty="0"/>
                  <a:t>         respect to particle</a:t>
                </a:r>
                <a:r>
                  <a:rPr lang="en-US" sz="2400" i="1" dirty="0">
                    <a:latin typeface="Times New Roman" pitchFamily="18" charset="0"/>
                  </a:rPr>
                  <a:t> </a:t>
                </a:r>
                <a:r>
                  <a:rPr lang="en-US" sz="2400" i="1" dirty="0" smtClean="0">
                    <a:latin typeface="Times New Roman" pitchFamily="18" charset="0"/>
                  </a:rPr>
                  <a:t>B</a:t>
                </a:r>
                <a:r>
                  <a:rPr lang="en-US" sz="2400" dirty="0" smtClean="0">
                    <a:latin typeface="Times New Roman" pitchFamily="18" charset="0"/>
                  </a:rPr>
                  <a:t>.</a:t>
                </a:r>
                <a:endParaRPr lang="en-US" sz="2400" dirty="0">
                  <a:latin typeface="Times New Roman" pitchFamily="18" charset="0"/>
                </a:endParaRPr>
              </a:p>
            </p:txBody>
          </p:sp>
        </p:grpSp>
        <p:sp>
          <p:nvSpPr>
            <p:cNvPr id="73737" name="Rectangle 9"/>
            <p:cNvSpPr>
              <a:spLocks noChangeArrowheads="1"/>
            </p:cNvSpPr>
            <p:nvPr/>
          </p:nvSpPr>
          <p:spPr bwMode="auto">
            <a:xfrm>
              <a:off x="2013" y="3165"/>
              <a:ext cx="186" cy="90"/>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pic>
        <p:nvPicPr>
          <p:cNvPr id="10" name="Picture 9" descr="relative postion.jpg"/>
          <p:cNvPicPr>
            <a:picLocks noChangeAspect="1"/>
          </p:cNvPicPr>
          <p:nvPr/>
        </p:nvPicPr>
        <p:blipFill>
          <a:blip r:embed="rId2" cstate="print"/>
          <a:stretch>
            <a:fillRect/>
          </a:stretch>
        </p:blipFill>
        <p:spPr>
          <a:xfrm>
            <a:off x="912091" y="3692102"/>
            <a:ext cx="3395958" cy="30360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4" name="Rectangle 12"/>
          <p:cNvSpPr>
            <a:spLocks noGrp="1" noChangeArrowheads="1"/>
          </p:cNvSpPr>
          <p:nvPr>
            <p:ph type="title"/>
          </p:nvPr>
        </p:nvSpPr>
        <p:spPr/>
        <p:txBody>
          <a:bodyPr/>
          <a:lstStyle/>
          <a:p>
            <a:r>
              <a:rPr lang="en-US"/>
              <a:t>Relative Position</a:t>
            </a:r>
          </a:p>
        </p:txBody>
      </p:sp>
      <p:sp>
        <p:nvSpPr>
          <p:cNvPr id="74765" name="Rectangle 13"/>
          <p:cNvSpPr>
            <a:spLocks noGrp="1" noChangeArrowheads="1"/>
          </p:cNvSpPr>
          <p:nvPr>
            <p:ph type="body" idx="1"/>
          </p:nvPr>
        </p:nvSpPr>
        <p:spPr/>
        <p:txBody>
          <a:bodyPr/>
          <a:lstStyle/>
          <a:p>
            <a:r>
              <a:rPr lang="en-US"/>
              <a:t>Through vector addition we can relate absolute and relative positions.</a:t>
            </a:r>
          </a:p>
        </p:txBody>
      </p:sp>
      <p:sp>
        <p:nvSpPr>
          <p:cNvPr id="74761" name="Text Box 9"/>
          <p:cNvSpPr txBox="1">
            <a:spLocks noChangeArrowheads="1"/>
          </p:cNvSpPr>
          <p:nvPr/>
        </p:nvSpPr>
        <p:spPr bwMode="auto">
          <a:xfrm>
            <a:off x="5545138" y="2954338"/>
            <a:ext cx="1639887" cy="457200"/>
          </a:xfrm>
          <a:prstGeom prst="rect">
            <a:avLst/>
          </a:prstGeom>
          <a:noFill/>
          <a:ln w="9525">
            <a:noFill/>
            <a:miter lim="800000"/>
            <a:headEnd/>
            <a:tailEnd/>
          </a:ln>
          <a:effectLst/>
        </p:spPr>
        <p:txBody>
          <a:bodyPr wrap="none">
            <a:spAutoFit/>
          </a:bodyPr>
          <a:lstStyle/>
          <a:p>
            <a:pPr eaLnBrk="1" hangingPunct="1"/>
            <a:r>
              <a:rPr lang="en-US" sz="2400" dirty="0"/>
              <a:t>What is </a:t>
            </a:r>
            <a:r>
              <a:rPr lang="en-US" sz="2400" b="1" i="1" dirty="0" err="1" smtClean="0">
                <a:latin typeface="Times New Roman" pitchFamily="18" charset="0"/>
              </a:rPr>
              <a:t>r</a:t>
            </a:r>
            <a:r>
              <a:rPr lang="en-US" sz="2400" i="1" baseline="-25000" dirty="0" err="1" smtClean="0">
                <a:latin typeface="Times New Roman" pitchFamily="18" charset="0"/>
              </a:rPr>
              <a:t>A</a:t>
            </a:r>
            <a:r>
              <a:rPr lang="en-US" sz="2400" baseline="-25000" dirty="0" smtClean="0"/>
              <a:t>?</a:t>
            </a:r>
            <a:endParaRPr lang="en-US" sz="2400" dirty="0"/>
          </a:p>
        </p:txBody>
      </p:sp>
      <p:pic>
        <p:nvPicPr>
          <p:cNvPr id="10" name="Picture 9" descr="relative postion.jpg"/>
          <p:cNvPicPr>
            <a:picLocks noChangeAspect="1"/>
          </p:cNvPicPr>
          <p:nvPr/>
        </p:nvPicPr>
        <p:blipFill>
          <a:blip r:embed="rId2" cstate="print"/>
          <a:stretch>
            <a:fillRect/>
          </a:stretch>
        </p:blipFill>
        <p:spPr>
          <a:xfrm>
            <a:off x="902663" y="2692860"/>
            <a:ext cx="4463873" cy="3990744"/>
          </a:xfrm>
          <a:prstGeom prst="rect">
            <a:avLst/>
          </a:prstGeom>
        </p:spPr>
      </p:pic>
      <p:sp>
        <p:nvSpPr>
          <p:cNvPr id="747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4" name="Rectangle 12"/>
          <p:cNvSpPr>
            <a:spLocks noGrp="1" noChangeArrowheads="1"/>
          </p:cNvSpPr>
          <p:nvPr>
            <p:ph type="title"/>
          </p:nvPr>
        </p:nvSpPr>
        <p:spPr/>
        <p:txBody>
          <a:bodyPr/>
          <a:lstStyle/>
          <a:p>
            <a:r>
              <a:rPr lang="en-US"/>
              <a:t>Relative Position</a:t>
            </a:r>
          </a:p>
        </p:txBody>
      </p:sp>
      <p:sp>
        <p:nvSpPr>
          <p:cNvPr id="74765" name="Rectangle 13"/>
          <p:cNvSpPr>
            <a:spLocks noGrp="1" noChangeArrowheads="1"/>
          </p:cNvSpPr>
          <p:nvPr>
            <p:ph type="body" idx="1"/>
          </p:nvPr>
        </p:nvSpPr>
        <p:spPr/>
        <p:txBody>
          <a:bodyPr/>
          <a:lstStyle/>
          <a:p>
            <a:r>
              <a:rPr lang="en-US"/>
              <a:t>Through vector addition we can relate absolute and relative positions.</a:t>
            </a:r>
          </a:p>
        </p:txBody>
      </p:sp>
      <p:graphicFrame>
        <p:nvGraphicFramePr>
          <p:cNvPr id="74756" name="Object 4"/>
          <p:cNvGraphicFramePr>
            <a:graphicFrameLocks noChangeAspect="1"/>
          </p:cNvGraphicFramePr>
          <p:nvPr/>
        </p:nvGraphicFramePr>
        <p:xfrm>
          <a:off x="5700713" y="4622800"/>
          <a:ext cx="2074862" cy="638175"/>
        </p:xfrm>
        <a:graphic>
          <a:graphicData uri="http://schemas.openxmlformats.org/presentationml/2006/ole">
            <mc:AlternateContent xmlns:mc="http://schemas.openxmlformats.org/markup-compatibility/2006">
              <mc:Choice xmlns:v="urn:schemas-microsoft-com:vml" Requires="v">
                <p:oleObj spid="_x0000_s104456" name="Equation" r:id="rId3" imgW="825500" imgH="254000" progId="Equation.DSMT4">
                  <p:embed/>
                </p:oleObj>
              </mc:Choice>
              <mc:Fallback>
                <p:oleObj name="Equation" r:id="rId3" imgW="825500" imgH="254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4622800"/>
                        <a:ext cx="2074862"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61" name="Text Box 9"/>
          <p:cNvSpPr txBox="1">
            <a:spLocks noChangeArrowheads="1"/>
          </p:cNvSpPr>
          <p:nvPr/>
        </p:nvSpPr>
        <p:spPr bwMode="auto">
          <a:xfrm>
            <a:off x="5545138" y="2954338"/>
            <a:ext cx="1639887" cy="457200"/>
          </a:xfrm>
          <a:prstGeom prst="rect">
            <a:avLst/>
          </a:prstGeom>
          <a:noFill/>
          <a:ln w="9525">
            <a:noFill/>
            <a:miter lim="800000"/>
            <a:headEnd/>
            <a:tailEnd/>
          </a:ln>
          <a:effectLst/>
        </p:spPr>
        <p:txBody>
          <a:bodyPr wrap="none">
            <a:spAutoFit/>
          </a:bodyPr>
          <a:lstStyle/>
          <a:p>
            <a:pPr eaLnBrk="1" hangingPunct="1"/>
            <a:r>
              <a:rPr lang="en-US" sz="2400" dirty="0"/>
              <a:t>What is </a:t>
            </a:r>
            <a:r>
              <a:rPr lang="en-US" sz="2400" b="1" i="1" dirty="0" err="1" smtClean="0">
                <a:latin typeface="Times New Roman" pitchFamily="18" charset="0"/>
              </a:rPr>
              <a:t>r</a:t>
            </a:r>
            <a:r>
              <a:rPr lang="en-US" sz="2400" i="1" baseline="-25000" dirty="0" err="1" smtClean="0">
                <a:latin typeface="Times New Roman" pitchFamily="18" charset="0"/>
              </a:rPr>
              <a:t>A</a:t>
            </a:r>
            <a:r>
              <a:rPr lang="en-US" sz="2400" baseline="-25000" dirty="0" smtClean="0"/>
              <a:t>?</a:t>
            </a:r>
            <a:endParaRPr lang="en-US" sz="2400" dirty="0"/>
          </a:p>
        </p:txBody>
      </p:sp>
      <p:pic>
        <p:nvPicPr>
          <p:cNvPr id="10" name="Picture 9" descr="relative postion.jpg"/>
          <p:cNvPicPr>
            <a:picLocks noChangeAspect="1"/>
          </p:cNvPicPr>
          <p:nvPr/>
        </p:nvPicPr>
        <p:blipFill>
          <a:blip r:embed="rId5" cstate="print"/>
          <a:stretch>
            <a:fillRect/>
          </a:stretch>
        </p:blipFill>
        <p:spPr>
          <a:xfrm>
            <a:off x="902663" y="2692860"/>
            <a:ext cx="4463873" cy="3990744"/>
          </a:xfrm>
          <a:prstGeom prst="rect">
            <a:avLst/>
          </a:prstGeom>
        </p:spPr>
      </p:pic>
      <p:sp>
        <p:nvSpPr>
          <p:cNvPr id="747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7"/>
          <p:cNvGraphicFramePr>
            <a:graphicFrameLocks noChangeAspect="1"/>
          </p:cNvGraphicFramePr>
          <p:nvPr/>
        </p:nvGraphicFramePr>
        <p:xfrm>
          <a:off x="5581224" y="3544250"/>
          <a:ext cx="2349500" cy="823913"/>
        </p:xfrm>
        <a:graphic>
          <a:graphicData uri="http://schemas.openxmlformats.org/presentationml/2006/ole">
            <mc:AlternateContent xmlns:mc="http://schemas.openxmlformats.org/markup-compatibility/2006">
              <mc:Choice xmlns:v="urn:schemas-microsoft-com:vml" Requires="v">
                <p:oleObj spid="_x0000_s104457" name="Equation" r:id="rId6" imgW="876300" imgH="330200" progId="Equation.DSMT4">
                  <p:embed/>
                </p:oleObj>
              </mc:Choice>
              <mc:Fallback>
                <p:oleObj name="Equation" r:id="rId6" imgW="876300" imgH="3302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224" y="3544250"/>
                        <a:ext cx="2349500"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Rectangle 9"/>
          <p:cNvSpPr>
            <a:spLocks noGrp="1" noChangeArrowheads="1"/>
          </p:cNvSpPr>
          <p:nvPr>
            <p:ph type="title"/>
          </p:nvPr>
        </p:nvSpPr>
        <p:spPr/>
        <p:txBody>
          <a:bodyPr/>
          <a:lstStyle/>
          <a:p>
            <a:r>
              <a:rPr lang="en-US"/>
              <a:t>Relative Velocity</a:t>
            </a:r>
          </a:p>
        </p:txBody>
      </p:sp>
      <p:sp>
        <p:nvSpPr>
          <p:cNvPr id="75786" name="Rectangle 10"/>
          <p:cNvSpPr>
            <a:spLocks noGrp="1" noChangeArrowheads="1"/>
          </p:cNvSpPr>
          <p:nvPr>
            <p:ph type="body" idx="1"/>
          </p:nvPr>
        </p:nvSpPr>
        <p:spPr/>
        <p:txBody>
          <a:bodyPr/>
          <a:lstStyle/>
          <a:p>
            <a:r>
              <a:rPr lang="en-US"/>
              <a:t>Velocity is the time rate of change of position.</a:t>
            </a:r>
          </a:p>
        </p:txBody>
      </p:sp>
      <p:graphicFrame>
        <p:nvGraphicFramePr>
          <p:cNvPr id="75780" name="Object 4"/>
          <p:cNvGraphicFramePr>
            <a:graphicFrameLocks noChangeAspect="1"/>
          </p:cNvGraphicFramePr>
          <p:nvPr/>
        </p:nvGraphicFramePr>
        <p:xfrm>
          <a:off x="3584575" y="3506788"/>
          <a:ext cx="2043113" cy="574675"/>
        </p:xfrm>
        <a:graphic>
          <a:graphicData uri="http://schemas.openxmlformats.org/presentationml/2006/ole">
            <mc:AlternateContent xmlns:mc="http://schemas.openxmlformats.org/markup-compatibility/2006">
              <mc:Choice xmlns:v="urn:schemas-microsoft-com:vml" Requires="v">
                <p:oleObj spid="_x0000_s75791" name="Equation" r:id="rId3" imgW="812520" imgH="228600" progId="Equation.DSMT4">
                  <p:embed/>
                </p:oleObj>
              </mc:Choice>
              <mc:Fallback>
                <p:oleObj name="Equation" r:id="rId3" imgW="812520" imgH="228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575" y="3506788"/>
                        <a:ext cx="204311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5"/>
          <p:cNvGraphicFramePr>
            <a:graphicFrameLocks noChangeAspect="1"/>
          </p:cNvGraphicFramePr>
          <p:nvPr/>
        </p:nvGraphicFramePr>
        <p:xfrm>
          <a:off x="1128713" y="3305175"/>
          <a:ext cx="1152525" cy="992188"/>
        </p:xfrm>
        <a:graphic>
          <a:graphicData uri="http://schemas.openxmlformats.org/presentationml/2006/ole">
            <mc:AlternateContent xmlns:mc="http://schemas.openxmlformats.org/markup-compatibility/2006">
              <mc:Choice xmlns:v="urn:schemas-microsoft-com:vml" Requires="v">
                <p:oleObj spid="_x0000_s75792" name="Equation" r:id="rId5" imgW="457200" imgH="393480" progId="Equation.3">
                  <p:embed/>
                </p:oleObj>
              </mc:Choice>
              <mc:Fallback>
                <p:oleObj name="Equation" r:id="rId5" imgW="457200" imgH="393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713" y="3305175"/>
                        <a:ext cx="1152525"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8"/>
          <p:cNvGraphicFramePr>
            <a:graphicFrameLocks noChangeAspect="1"/>
          </p:cNvGraphicFramePr>
          <p:nvPr/>
        </p:nvGraphicFramePr>
        <p:xfrm>
          <a:off x="1140545" y="4675760"/>
          <a:ext cx="2551113" cy="823913"/>
        </p:xfrm>
        <a:graphic>
          <a:graphicData uri="http://schemas.openxmlformats.org/presentationml/2006/ole">
            <mc:AlternateContent xmlns:mc="http://schemas.openxmlformats.org/markup-compatibility/2006">
              <mc:Choice xmlns:v="urn:schemas-microsoft-com:vml" Requires="v">
                <p:oleObj spid="_x0000_s75793" name="Equation" r:id="rId7" imgW="965200" imgH="330200" progId="Equation.DSMT4">
                  <p:embed/>
                </p:oleObj>
              </mc:Choice>
              <mc:Fallback>
                <p:oleObj name="Equation" r:id="rId7" imgW="965200" imgH="3302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0545" y="4675760"/>
                        <a:ext cx="2551113"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9" name="Rectangle 9"/>
          <p:cNvSpPr>
            <a:spLocks noGrp="1" noChangeArrowheads="1"/>
          </p:cNvSpPr>
          <p:nvPr>
            <p:ph type="title"/>
          </p:nvPr>
        </p:nvSpPr>
        <p:spPr/>
        <p:txBody>
          <a:bodyPr/>
          <a:lstStyle/>
          <a:p>
            <a:r>
              <a:rPr lang="en-US"/>
              <a:t>Relative Acceleration</a:t>
            </a:r>
          </a:p>
        </p:txBody>
      </p:sp>
      <p:sp>
        <p:nvSpPr>
          <p:cNvPr id="76810" name="Rectangle 10"/>
          <p:cNvSpPr>
            <a:spLocks noGrp="1" noChangeArrowheads="1"/>
          </p:cNvSpPr>
          <p:nvPr>
            <p:ph type="body" idx="1"/>
          </p:nvPr>
        </p:nvSpPr>
        <p:spPr/>
        <p:txBody>
          <a:bodyPr/>
          <a:lstStyle/>
          <a:p>
            <a:r>
              <a:rPr lang="en-US"/>
              <a:t>Acceleration is the time rate of change of velocity.</a:t>
            </a:r>
          </a:p>
        </p:txBody>
      </p:sp>
      <p:graphicFrame>
        <p:nvGraphicFramePr>
          <p:cNvPr id="76804" name="Object 4"/>
          <p:cNvGraphicFramePr>
            <a:graphicFrameLocks noChangeAspect="1"/>
          </p:cNvGraphicFramePr>
          <p:nvPr/>
        </p:nvGraphicFramePr>
        <p:xfrm>
          <a:off x="1128713" y="3305175"/>
          <a:ext cx="1152525" cy="992188"/>
        </p:xfrm>
        <a:graphic>
          <a:graphicData uri="http://schemas.openxmlformats.org/presentationml/2006/ole">
            <mc:AlternateContent xmlns:mc="http://schemas.openxmlformats.org/markup-compatibility/2006">
              <mc:Choice xmlns:v="urn:schemas-microsoft-com:vml" Requires="v">
                <p:oleObj spid="_x0000_s76816" name="Equation" r:id="rId3" imgW="457200" imgH="393480" progId="Equation.3">
                  <p:embed/>
                </p:oleObj>
              </mc:Choice>
              <mc:Fallback>
                <p:oleObj name="Equation" r:id="rId3" imgW="45720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3305175"/>
                        <a:ext cx="1152525"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nvGraphicFramePr>
        <p:xfrm>
          <a:off x="3611563" y="3509963"/>
          <a:ext cx="2298700" cy="574675"/>
        </p:xfrm>
        <a:graphic>
          <a:graphicData uri="http://schemas.openxmlformats.org/presentationml/2006/ole">
            <mc:AlternateContent xmlns:mc="http://schemas.openxmlformats.org/markup-compatibility/2006">
              <mc:Choice xmlns:v="urn:schemas-microsoft-com:vml" Requires="v">
                <p:oleObj spid="_x0000_s76817" name="Equation" r:id="rId5" imgW="914400" imgH="228600" progId="Equation.DSMT4">
                  <p:embed/>
                </p:oleObj>
              </mc:Choice>
              <mc:Fallback>
                <p:oleObj name="Equation" r:id="rId5" imgW="914400" imgH="228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63" y="3509963"/>
                        <a:ext cx="22987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9"/>
          <p:cNvGraphicFramePr>
            <a:graphicFrameLocks noChangeAspect="1"/>
          </p:cNvGraphicFramePr>
          <p:nvPr/>
        </p:nvGraphicFramePr>
        <p:xfrm>
          <a:off x="1103444" y="4629232"/>
          <a:ext cx="2422525" cy="820737"/>
        </p:xfrm>
        <a:graphic>
          <a:graphicData uri="http://schemas.openxmlformats.org/presentationml/2006/ole">
            <mc:AlternateContent xmlns:mc="http://schemas.openxmlformats.org/markup-compatibility/2006">
              <mc:Choice xmlns:v="urn:schemas-microsoft-com:vml" Requires="v">
                <p:oleObj spid="_x0000_s76818" name="Equation" r:id="rId7" imgW="939392" imgH="330057" progId="Equation.DSMT4">
                  <p:embed/>
                </p:oleObj>
              </mc:Choice>
              <mc:Fallback>
                <p:oleObj name="Equation" r:id="rId7" imgW="939392" imgH="330057"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444" y="4629232"/>
                        <a:ext cx="2422525"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Rectangle 7"/>
          <p:cNvSpPr>
            <a:spLocks noGrp="1" noChangeArrowheads="1"/>
          </p:cNvSpPr>
          <p:nvPr>
            <p:ph type="title"/>
          </p:nvPr>
        </p:nvSpPr>
        <p:spPr/>
        <p:txBody>
          <a:bodyPr/>
          <a:lstStyle/>
          <a:p>
            <a:r>
              <a:rPr lang="en-US" dirty="0"/>
              <a:t>Important Equations</a:t>
            </a:r>
          </a:p>
        </p:txBody>
      </p:sp>
      <p:sp>
        <p:nvSpPr>
          <p:cNvPr id="77832" name="Rectangle 8"/>
          <p:cNvSpPr>
            <a:spLocks noGrp="1" noChangeArrowheads="1"/>
          </p:cNvSpPr>
          <p:nvPr>
            <p:ph type="body" idx="1"/>
          </p:nvPr>
        </p:nvSpPr>
        <p:spPr>
          <a:xfrm>
            <a:off x="663677" y="1437098"/>
            <a:ext cx="8229600" cy="510381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sz="1400" dirty="0" smtClean="0"/>
          </a:p>
          <a:p>
            <a:r>
              <a:rPr lang="en-US" dirty="0" smtClean="0"/>
              <a:t>Therefore,</a:t>
            </a:r>
            <a:endParaRPr lang="en-US" dirty="0"/>
          </a:p>
        </p:txBody>
      </p:sp>
      <p:graphicFrame>
        <p:nvGraphicFramePr>
          <p:cNvPr id="2" name="Object 7"/>
          <p:cNvGraphicFramePr>
            <a:graphicFrameLocks noChangeAspect="1"/>
          </p:cNvGraphicFramePr>
          <p:nvPr/>
        </p:nvGraphicFramePr>
        <p:xfrm>
          <a:off x="1290071" y="1525443"/>
          <a:ext cx="2349500" cy="823912"/>
        </p:xfrm>
        <a:graphic>
          <a:graphicData uri="http://schemas.openxmlformats.org/presentationml/2006/ole">
            <mc:AlternateContent xmlns:mc="http://schemas.openxmlformats.org/markup-compatibility/2006">
              <mc:Choice xmlns:v="urn:schemas-microsoft-com:vml" Requires="v">
                <p:oleObj spid="_x0000_s103453" name="Equation" r:id="rId3" imgW="876300" imgH="330200" progId="Equation.DSMT4">
                  <p:embed/>
                </p:oleObj>
              </mc:Choice>
              <mc:Fallback>
                <p:oleObj name="Equation" r:id="rId3" imgW="876300" imgH="330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71" y="1525443"/>
                        <a:ext cx="2349500"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8"/>
          <p:cNvGraphicFramePr>
            <a:graphicFrameLocks noChangeAspect="1"/>
          </p:cNvGraphicFramePr>
          <p:nvPr/>
        </p:nvGraphicFramePr>
        <p:xfrm>
          <a:off x="1184576" y="2599182"/>
          <a:ext cx="2551113" cy="823912"/>
        </p:xfrm>
        <a:graphic>
          <a:graphicData uri="http://schemas.openxmlformats.org/presentationml/2006/ole">
            <mc:AlternateContent xmlns:mc="http://schemas.openxmlformats.org/markup-compatibility/2006">
              <mc:Choice xmlns:v="urn:schemas-microsoft-com:vml" Requires="v">
                <p:oleObj spid="_x0000_s103454" name="Equation" r:id="rId5" imgW="965200" imgH="330200" progId="Equation.DSMT4">
                  <p:embed/>
                </p:oleObj>
              </mc:Choice>
              <mc:Fallback>
                <p:oleObj name="Equation" r:id="rId5" imgW="965200" imgH="330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576" y="2599182"/>
                        <a:ext cx="2551113"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3" name="Object 9"/>
          <p:cNvGraphicFramePr>
            <a:graphicFrameLocks noChangeAspect="1"/>
          </p:cNvGraphicFramePr>
          <p:nvPr/>
        </p:nvGraphicFramePr>
        <p:xfrm>
          <a:off x="1280040" y="3665506"/>
          <a:ext cx="2422525" cy="820738"/>
        </p:xfrm>
        <a:graphic>
          <a:graphicData uri="http://schemas.openxmlformats.org/presentationml/2006/ole">
            <mc:AlternateContent xmlns:mc="http://schemas.openxmlformats.org/markup-compatibility/2006">
              <mc:Choice xmlns:v="urn:schemas-microsoft-com:vml" Requires="v">
                <p:oleObj spid="_x0000_s103455" name="Equation" r:id="rId7" imgW="939392" imgH="330057" progId="Equation.DSMT4">
                  <p:embed/>
                </p:oleObj>
              </mc:Choice>
              <mc:Fallback>
                <p:oleObj name="Equation" r:id="rId7" imgW="939392" imgH="330057"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0040" y="3665506"/>
                        <a:ext cx="2422525"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4" name="Object 10"/>
          <p:cNvGraphicFramePr>
            <a:graphicFrameLocks noChangeAspect="1"/>
          </p:cNvGraphicFramePr>
          <p:nvPr/>
        </p:nvGraphicFramePr>
        <p:xfrm>
          <a:off x="5246688" y="1516063"/>
          <a:ext cx="2382837" cy="823912"/>
        </p:xfrm>
        <a:graphic>
          <a:graphicData uri="http://schemas.openxmlformats.org/presentationml/2006/ole">
            <mc:AlternateContent xmlns:mc="http://schemas.openxmlformats.org/markup-compatibility/2006">
              <mc:Choice xmlns:v="urn:schemas-microsoft-com:vml" Requires="v">
                <p:oleObj spid="_x0000_s103456" name="Equation" r:id="rId9" imgW="888840" imgH="330120" progId="Equation.DSMT4">
                  <p:embed/>
                </p:oleObj>
              </mc:Choice>
              <mc:Fallback>
                <p:oleObj name="Equation" r:id="rId9" imgW="888840" imgH="3301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6688" y="1516063"/>
                        <a:ext cx="2382837"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5" name="Object 11"/>
          <p:cNvGraphicFramePr>
            <a:graphicFrameLocks noChangeAspect="1"/>
          </p:cNvGraphicFramePr>
          <p:nvPr/>
        </p:nvGraphicFramePr>
        <p:xfrm>
          <a:off x="5122863" y="2589213"/>
          <a:ext cx="2619375" cy="823912"/>
        </p:xfrm>
        <a:graphic>
          <a:graphicData uri="http://schemas.openxmlformats.org/presentationml/2006/ole">
            <mc:AlternateContent xmlns:mc="http://schemas.openxmlformats.org/markup-compatibility/2006">
              <mc:Choice xmlns:v="urn:schemas-microsoft-com:vml" Requires="v">
                <p:oleObj spid="_x0000_s103457" name="Equation" r:id="rId11" imgW="990360" imgH="330120" progId="Equation.DSMT4">
                  <p:embed/>
                </p:oleObj>
              </mc:Choice>
              <mc:Fallback>
                <p:oleObj name="Equation" r:id="rId11" imgW="990360" imgH="3301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2863" y="2589213"/>
                        <a:ext cx="2619375"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6" name="Object 12"/>
          <p:cNvGraphicFramePr>
            <a:graphicFrameLocks noChangeAspect="1"/>
          </p:cNvGraphicFramePr>
          <p:nvPr/>
        </p:nvGraphicFramePr>
        <p:xfrm>
          <a:off x="5235575" y="3656013"/>
          <a:ext cx="2454275" cy="820737"/>
        </p:xfrm>
        <a:graphic>
          <a:graphicData uri="http://schemas.openxmlformats.org/presentationml/2006/ole">
            <mc:AlternateContent xmlns:mc="http://schemas.openxmlformats.org/markup-compatibility/2006">
              <mc:Choice xmlns:v="urn:schemas-microsoft-com:vml" Requires="v">
                <p:oleObj spid="_x0000_s103458" name="Equation" r:id="rId13" imgW="952200" imgH="330120" progId="Equation.DSMT4">
                  <p:embed/>
                </p:oleObj>
              </mc:Choice>
              <mc:Fallback>
                <p:oleObj name="Equation" r:id="rId13" imgW="952200" imgH="3301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5575" y="3656013"/>
                        <a:ext cx="2454275"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7" name="Object 13"/>
          <p:cNvGraphicFramePr>
            <a:graphicFrameLocks noChangeAspect="1"/>
          </p:cNvGraphicFramePr>
          <p:nvPr/>
        </p:nvGraphicFramePr>
        <p:xfrm>
          <a:off x="6088063" y="5440363"/>
          <a:ext cx="2193925" cy="820737"/>
        </p:xfrm>
        <a:graphic>
          <a:graphicData uri="http://schemas.openxmlformats.org/presentationml/2006/ole">
            <mc:AlternateContent xmlns:mc="http://schemas.openxmlformats.org/markup-compatibility/2006">
              <mc:Choice xmlns:v="urn:schemas-microsoft-com:vml" Requires="v">
                <p:oleObj spid="_x0000_s103459" name="Equation" r:id="rId15" imgW="850680" imgH="330120" progId="Equation.DSMT4">
                  <p:embed/>
                </p:oleObj>
              </mc:Choice>
              <mc:Fallback>
                <p:oleObj name="Equation" r:id="rId15" imgW="850680" imgH="3301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8063" y="5440363"/>
                        <a:ext cx="2193925"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8" name="Object 14"/>
          <p:cNvGraphicFramePr>
            <a:graphicFrameLocks noChangeAspect="1"/>
          </p:cNvGraphicFramePr>
          <p:nvPr/>
        </p:nvGraphicFramePr>
        <p:xfrm>
          <a:off x="3450098" y="5445125"/>
          <a:ext cx="2259013" cy="820738"/>
        </p:xfrm>
        <a:graphic>
          <a:graphicData uri="http://schemas.openxmlformats.org/presentationml/2006/ole">
            <mc:AlternateContent xmlns:mc="http://schemas.openxmlformats.org/markup-compatibility/2006">
              <mc:Choice xmlns:v="urn:schemas-microsoft-com:vml" Requires="v">
                <p:oleObj spid="_x0000_s103460" name="Equation" r:id="rId17" imgW="876240" imgH="330120" progId="Equation.DSMT4">
                  <p:embed/>
                </p:oleObj>
              </mc:Choice>
              <mc:Fallback>
                <p:oleObj name="Equation" r:id="rId17" imgW="876240" imgH="33012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50098" y="5445125"/>
                        <a:ext cx="2259013"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9" name="Object 15"/>
          <p:cNvGraphicFramePr>
            <a:graphicFrameLocks noChangeAspect="1"/>
          </p:cNvGraphicFramePr>
          <p:nvPr/>
        </p:nvGraphicFramePr>
        <p:xfrm>
          <a:off x="911225" y="5450348"/>
          <a:ext cx="2095500" cy="820738"/>
        </p:xfrm>
        <a:graphic>
          <a:graphicData uri="http://schemas.openxmlformats.org/presentationml/2006/ole">
            <mc:AlternateContent xmlns:mc="http://schemas.openxmlformats.org/markup-compatibility/2006">
              <mc:Choice xmlns:v="urn:schemas-microsoft-com:vml" Requires="v">
                <p:oleObj spid="_x0000_s103461" name="Equation" r:id="rId19" imgW="812520" imgH="330120" progId="Equation.DSMT4">
                  <p:embed/>
                </p:oleObj>
              </mc:Choice>
              <mc:Fallback>
                <p:oleObj name="Equation" r:id="rId19" imgW="812520" imgH="33012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1225" y="5450348"/>
                        <a:ext cx="2095500"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3.6-1</a:t>
            </a:r>
            <a:endParaRPr lang="en-US" dirty="0"/>
          </a:p>
        </p:txBody>
      </p:sp>
      <p:sp>
        <p:nvSpPr>
          <p:cNvPr id="3" name="Content Placeholder 2"/>
          <p:cNvSpPr>
            <a:spLocks noGrp="1"/>
          </p:cNvSpPr>
          <p:nvPr>
            <p:ph idx="1"/>
          </p:nvPr>
        </p:nvSpPr>
        <p:spPr/>
        <p:txBody>
          <a:bodyPr/>
          <a:lstStyle/>
          <a:p>
            <a:r>
              <a:rPr lang="en-US" dirty="0" smtClean="0"/>
              <a:t>Consider a train moving along a track.  The speed of the train is given in the figure.  A person is walking inside the train in the direction shown with the speed shown relative to the train.  </a:t>
            </a:r>
            <a:endParaRPr lang="en-US" dirty="0"/>
          </a:p>
        </p:txBody>
      </p:sp>
      <p:pic>
        <p:nvPicPr>
          <p:cNvPr id="4" name="Picture 3" descr="train.jpg"/>
          <p:cNvPicPr>
            <a:picLocks noChangeAspect="1"/>
          </p:cNvPicPr>
          <p:nvPr/>
        </p:nvPicPr>
        <p:blipFill>
          <a:blip r:embed="rId2" cstate="print"/>
          <a:srcRect l="1095" t="2339" r="50495" b="53666"/>
          <a:stretch>
            <a:fillRect/>
          </a:stretch>
        </p:blipFill>
        <p:spPr>
          <a:xfrm>
            <a:off x="3741576" y="4030804"/>
            <a:ext cx="5270450" cy="27093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3.6-1</a:t>
            </a:r>
            <a:endParaRPr lang="en-US" dirty="0"/>
          </a:p>
        </p:txBody>
      </p:sp>
      <p:sp>
        <p:nvSpPr>
          <p:cNvPr id="3" name="Content Placeholder 2"/>
          <p:cNvSpPr>
            <a:spLocks noGrp="1"/>
          </p:cNvSpPr>
          <p:nvPr>
            <p:ph idx="1"/>
          </p:nvPr>
        </p:nvSpPr>
        <p:spPr/>
        <p:txBody>
          <a:bodyPr/>
          <a:lstStyle/>
          <a:p>
            <a:r>
              <a:rPr lang="en-US" dirty="0" smtClean="0"/>
              <a:t>A stationary observer watches the walking person.  In which situation does the person walking inside the train appear to the stationary observer to  be walking the fastest to the stationary observer and which is the slowest?</a:t>
            </a:r>
            <a:endParaRPr lang="en-US" dirty="0"/>
          </a:p>
        </p:txBody>
      </p:sp>
      <p:pic>
        <p:nvPicPr>
          <p:cNvPr id="4" name="Picture 3" descr="train.jpg"/>
          <p:cNvPicPr>
            <a:picLocks noChangeAspect="1"/>
          </p:cNvPicPr>
          <p:nvPr/>
        </p:nvPicPr>
        <p:blipFill>
          <a:blip r:embed="rId2" cstate="print"/>
          <a:srcRect l="1095" t="2339" r="50495" b="53666"/>
          <a:stretch>
            <a:fillRect/>
          </a:stretch>
        </p:blipFill>
        <p:spPr>
          <a:xfrm>
            <a:off x="4630996" y="4488023"/>
            <a:ext cx="4381030" cy="225214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6440" y="686604"/>
            <a:ext cx="6839147" cy="840539"/>
          </a:xfrm>
        </p:spPr>
        <p:txBody>
          <a:bodyPr/>
          <a:lstStyle/>
          <a:p>
            <a:pPr>
              <a:buNone/>
            </a:pPr>
            <a:r>
              <a:rPr lang="en-US" sz="2400" dirty="0" smtClean="0"/>
              <a:t>Fastest ___  Next ___  Next ___  Slowest ___</a:t>
            </a:r>
            <a:endParaRPr lang="en-US" sz="2400" dirty="0"/>
          </a:p>
        </p:txBody>
      </p:sp>
      <p:pic>
        <p:nvPicPr>
          <p:cNvPr id="4" name="Picture 3" descr="train.jpg"/>
          <p:cNvPicPr>
            <a:picLocks/>
          </p:cNvPicPr>
          <p:nvPr/>
        </p:nvPicPr>
        <p:blipFill rotWithShape="1">
          <a:blip r:embed="rId2" cstate="print"/>
          <a:srcRect l="2380" t="1170" r="3347" b="51288"/>
          <a:stretch/>
        </p:blipFill>
        <p:spPr>
          <a:xfrm>
            <a:off x="416741" y="1805817"/>
            <a:ext cx="3982589" cy="4571716"/>
          </a:xfrm>
          <a:prstGeom prst="rect">
            <a:avLst/>
          </a:prstGeom>
        </p:spPr>
      </p:pic>
      <p:pic>
        <p:nvPicPr>
          <p:cNvPr id="6" name="Picture 5" descr="train.jpg"/>
          <p:cNvPicPr>
            <a:picLocks noChangeAspect="1"/>
          </p:cNvPicPr>
          <p:nvPr/>
        </p:nvPicPr>
        <p:blipFill rotWithShape="1">
          <a:blip r:embed="rId2" cstate="print"/>
          <a:srcRect l="2380" t="50424" r="3347" b="1601"/>
          <a:stretch/>
        </p:blipFill>
        <p:spPr>
          <a:xfrm>
            <a:off x="4601211" y="1698172"/>
            <a:ext cx="3982589" cy="461335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6440" y="686604"/>
            <a:ext cx="6839147" cy="840539"/>
          </a:xfrm>
        </p:spPr>
        <p:txBody>
          <a:bodyPr/>
          <a:lstStyle/>
          <a:p>
            <a:pPr>
              <a:buNone/>
            </a:pPr>
            <a:r>
              <a:rPr lang="en-US" sz="2400" dirty="0" smtClean="0"/>
              <a:t>Fastest ___  Next ___  Next ___  Slowest ___</a:t>
            </a:r>
            <a:endParaRPr lang="en-US" sz="2400" dirty="0"/>
          </a:p>
        </p:txBody>
      </p:sp>
      <p:sp>
        <p:nvSpPr>
          <p:cNvPr id="6" name="TextBox 5"/>
          <p:cNvSpPr txBox="1"/>
          <p:nvPr/>
        </p:nvSpPr>
        <p:spPr>
          <a:xfrm>
            <a:off x="7277493" y="603316"/>
            <a:ext cx="389850" cy="461665"/>
          </a:xfrm>
          <a:prstGeom prst="rect">
            <a:avLst/>
          </a:prstGeom>
          <a:noFill/>
        </p:spPr>
        <p:txBody>
          <a:bodyPr wrap="none" rtlCol="0">
            <a:spAutoFit/>
          </a:bodyPr>
          <a:lstStyle/>
          <a:p>
            <a:r>
              <a:rPr lang="en-US" sz="2400" dirty="0" smtClean="0">
                <a:solidFill>
                  <a:srgbClr val="FF0000"/>
                </a:solidFill>
              </a:rPr>
              <a:t>A</a:t>
            </a:r>
            <a:endParaRPr lang="en-US" sz="2400" dirty="0">
              <a:solidFill>
                <a:srgbClr val="FF0000"/>
              </a:solidFill>
            </a:endParaRPr>
          </a:p>
        </p:txBody>
      </p:sp>
      <p:sp>
        <p:nvSpPr>
          <p:cNvPr id="7" name="TextBox 6"/>
          <p:cNvSpPr txBox="1"/>
          <p:nvPr/>
        </p:nvSpPr>
        <p:spPr>
          <a:xfrm>
            <a:off x="2650504" y="604887"/>
            <a:ext cx="407484" cy="461665"/>
          </a:xfrm>
          <a:prstGeom prst="rect">
            <a:avLst/>
          </a:prstGeom>
          <a:noFill/>
        </p:spPr>
        <p:txBody>
          <a:bodyPr wrap="none" rtlCol="0">
            <a:spAutoFit/>
          </a:bodyPr>
          <a:lstStyle/>
          <a:p>
            <a:r>
              <a:rPr lang="en-US" sz="2400" dirty="0" smtClean="0">
                <a:solidFill>
                  <a:srgbClr val="FF0000"/>
                </a:solidFill>
              </a:rPr>
              <a:t>C</a:t>
            </a:r>
            <a:endParaRPr lang="en-US" sz="2400" dirty="0">
              <a:solidFill>
                <a:srgbClr val="FF0000"/>
              </a:solidFill>
            </a:endParaRPr>
          </a:p>
        </p:txBody>
      </p:sp>
      <p:sp>
        <p:nvSpPr>
          <p:cNvPr id="8" name="TextBox 7"/>
          <p:cNvSpPr txBox="1"/>
          <p:nvPr/>
        </p:nvSpPr>
        <p:spPr>
          <a:xfrm>
            <a:off x="4075522" y="615884"/>
            <a:ext cx="389850" cy="461665"/>
          </a:xfrm>
          <a:prstGeom prst="rect">
            <a:avLst/>
          </a:prstGeom>
          <a:noFill/>
        </p:spPr>
        <p:txBody>
          <a:bodyPr wrap="none" rtlCol="0">
            <a:spAutoFit/>
          </a:bodyPr>
          <a:lstStyle/>
          <a:p>
            <a:r>
              <a:rPr lang="en-US" sz="2400" dirty="0" smtClean="0">
                <a:solidFill>
                  <a:srgbClr val="FF0000"/>
                </a:solidFill>
              </a:rPr>
              <a:t>B</a:t>
            </a:r>
            <a:endParaRPr lang="en-US" sz="2400" dirty="0">
              <a:solidFill>
                <a:srgbClr val="FF0000"/>
              </a:solidFill>
            </a:endParaRPr>
          </a:p>
        </p:txBody>
      </p:sp>
      <p:sp>
        <p:nvSpPr>
          <p:cNvPr id="9" name="TextBox 8"/>
          <p:cNvSpPr txBox="1"/>
          <p:nvPr/>
        </p:nvSpPr>
        <p:spPr>
          <a:xfrm>
            <a:off x="5453407" y="598603"/>
            <a:ext cx="407484" cy="461665"/>
          </a:xfrm>
          <a:prstGeom prst="rect">
            <a:avLst/>
          </a:prstGeom>
          <a:noFill/>
        </p:spPr>
        <p:txBody>
          <a:bodyPr wrap="none" rtlCol="0">
            <a:spAutoFit/>
          </a:bodyPr>
          <a:lstStyle/>
          <a:p>
            <a:r>
              <a:rPr lang="en-US" sz="2400" dirty="0" smtClean="0">
                <a:solidFill>
                  <a:srgbClr val="FF0000"/>
                </a:solidFill>
              </a:rPr>
              <a:t>D</a:t>
            </a:r>
            <a:endParaRPr lang="en-US" sz="2400" dirty="0">
              <a:solidFill>
                <a:srgbClr val="FF0000"/>
              </a:solidFill>
            </a:endParaRPr>
          </a:p>
        </p:txBody>
      </p:sp>
      <p:pic>
        <p:nvPicPr>
          <p:cNvPr id="10" name="Picture 9" descr="train.jpg"/>
          <p:cNvPicPr>
            <a:picLocks/>
          </p:cNvPicPr>
          <p:nvPr/>
        </p:nvPicPr>
        <p:blipFill rotWithShape="1">
          <a:blip r:embed="rId2" cstate="print"/>
          <a:srcRect l="2380" t="1170" r="3347" b="51288"/>
          <a:stretch/>
        </p:blipFill>
        <p:spPr>
          <a:xfrm>
            <a:off x="416741" y="1805817"/>
            <a:ext cx="3982589" cy="4571716"/>
          </a:xfrm>
          <a:prstGeom prst="rect">
            <a:avLst/>
          </a:prstGeom>
        </p:spPr>
      </p:pic>
      <p:pic>
        <p:nvPicPr>
          <p:cNvPr id="11" name="Picture 10" descr="train.jpg"/>
          <p:cNvPicPr>
            <a:picLocks noChangeAspect="1"/>
          </p:cNvPicPr>
          <p:nvPr/>
        </p:nvPicPr>
        <p:blipFill rotWithShape="1">
          <a:blip r:embed="rId2" cstate="print"/>
          <a:srcRect l="2380" t="50424" r="3347" b="1601"/>
          <a:stretch/>
        </p:blipFill>
        <p:spPr>
          <a:xfrm>
            <a:off x="4601211" y="1698172"/>
            <a:ext cx="3982589" cy="46133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Hybrid vs. sports car</a:t>
            </a:r>
          </a:p>
          <a:p>
            <a:pPr lvl="1"/>
            <a:r>
              <a:rPr lang="en-US" dirty="0" smtClean="0"/>
              <a:t>Sometimes it is useful to describe the motion of one object </a:t>
            </a:r>
            <a:r>
              <a:rPr lang="en-US" b="1" dirty="0" smtClean="0"/>
              <a:t>relative</a:t>
            </a:r>
            <a:r>
              <a:rPr lang="en-US" dirty="0" smtClean="0"/>
              <a:t> to another</a:t>
            </a:r>
            <a:endParaRPr lang="en-US" dirty="0"/>
          </a:p>
        </p:txBody>
      </p:sp>
      <p:pic>
        <p:nvPicPr>
          <p:cNvPr id="5" name="Picture 4" descr="ferrari and prius.jpg"/>
          <p:cNvPicPr>
            <a:picLocks noChangeAspect="1"/>
          </p:cNvPicPr>
          <p:nvPr/>
        </p:nvPicPr>
        <p:blipFill>
          <a:blip r:embed="rId2" cstate="print"/>
          <a:srcRect r="3393"/>
          <a:stretch>
            <a:fillRect/>
          </a:stretch>
        </p:blipFill>
        <p:spPr>
          <a:xfrm>
            <a:off x="283403" y="3067967"/>
            <a:ext cx="8765896" cy="35007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Velocity</a:t>
            </a:r>
            <a:endParaRPr lang="en-US" dirty="0"/>
          </a:p>
        </p:txBody>
      </p:sp>
      <p:sp>
        <p:nvSpPr>
          <p:cNvPr id="3" name="Content Placeholder 2"/>
          <p:cNvSpPr>
            <a:spLocks noGrp="1"/>
          </p:cNvSpPr>
          <p:nvPr>
            <p:ph idx="1"/>
          </p:nvPr>
        </p:nvSpPr>
        <p:spPr/>
        <p:txBody>
          <a:bodyPr/>
          <a:lstStyle/>
          <a:p>
            <a:r>
              <a:rPr lang="en-US" dirty="0" smtClean="0"/>
              <a:t>Video</a:t>
            </a:r>
          </a:p>
          <a:p>
            <a:pPr lvl="1"/>
            <a:r>
              <a:rPr lang="en-US" dirty="0" smtClean="0">
                <a:hlinkClick r:id="rId2"/>
              </a:rPr>
              <a:t>Common Physics Misconceptions</a:t>
            </a:r>
            <a:endParaRPr lang="en-US" dirty="0"/>
          </a:p>
        </p:txBody>
      </p:sp>
    </p:spTree>
    <p:extLst>
      <p:ext uri="{BB962C8B-B14F-4D97-AF65-F5344CB8AC3E}">
        <p14:creationId xmlns:p14="http://schemas.microsoft.com/office/powerpoint/2010/main" val="28968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ctrTitle"/>
          </p:nvPr>
        </p:nvSpPr>
        <p:spPr/>
        <p:txBody>
          <a:bodyPr/>
          <a:lstStyle/>
          <a:p>
            <a:r>
              <a:rPr lang="en-US" dirty="0" smtClean="0"/>
              <a:t>Example Problems</a:t>
            </a:r>
            <a:endParaRPr lang="en-US" dirty="0"/>
          </a:p>
        </p:txBody>
      </p:sp>
      <p:sp>
        <p:nvSpPr>
          <p:cNvPr id="78854" name="Rectangle 6"/>
          <p:cNvSpPr>
            <a:spLocks noGrp="1" noChangeArrowheads="1"/>
          </p:cNvSpPr>
          <p:nvPr>
            <p:ph type="subTitle" idx="1"/>
          </p:nvPr>
        </p:nvSpPr>
        <p:spPr/>
        <p:txBody>
          <a:bodyPr/>
          <a:lstStyle/>
          <a:p>
            <a:r>
              <a:rPr lang="en-US" dirty="0" smtClean="0"/>
              <a:t>EP3.6-2</a:t>
            </a:r>
          </a:p>
          <a:p>
            <a:r>
              <a:rPr lang="en-US" dirty="0" smtClean="0"/>
              <a:t>EP3.6-3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Reference Frame Definitions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Frames</a:t>
            </a:r>
            <a:endParaRPr lang="en-US" dirty="0"/>
          </a:p>
        </p:txBody>
      </p:sp>
      <p:sp>
        <p:nvSpPr>
          <p:cNvPr id="3" name="Content Placeholder 2"/>
          <p:cNvSpPr>
            <a:spLocks noGrp="1"/>
          </p:cNvSpPr>
          <p:nvPr>
            <p:ph idx="1"/>
          </p:nvPr>
        </p:nvSpPr>
        <p:spPr>
          <a:xfrm>
            <a:off x="457200" y="1525588"/>
            <a:ext cx="3888557" cy="5103812"/>
          </a:xfrm>
        </p:spPr>
        <p:txBody>
          <a:bodyPr/>
          <a:lstStyle/>
          <a:p>
            <a:r>
              <a:rPr lang="en-US" sz="2400" b="1" dirty="0" smtClean="0"/>
              <a:t>Inertial Reference Frame</a:t>
            </a:r>
          </a:p>
          <a:p>
            <a:pPr lvl="1"/>
            <a:r>
              <a:rPr lang="en-US" sz="2000" dirty="0" smtClean="0"/>
              <a:t>Non-accelerating which implies non-rotating</a:t>
            </a:r>
          </a:p>
          <a:p>
            <a:pPr lvl="1"/>
            <a:r>
              <a:rPr lang="en-US" sz="2000" i="1" dirty="0" smtClean="0">
                <a:solidFill>
                  <a:schemeClr val="accent2">
                    <a:lumMod val="75000"/>
                  </a:schemeClr>
                </a:solidFill>
              </a:rPr>
              <a:t>We will also assume non-moving</a:t>
            </a:r>
          </a:p>
          <a:p>
            <a:r>
              <a:rPr lang="en-US" sz="2400" b="1" dirty="0" smtClean="0"/>
              <a:t>Non-Inertial Reference Frame</a:t>
            </a:r>
          </a:p>
          <a:p>
            <a:pPr lvl="1"/>
            <a:r>
              <a:rPr lang="en-US" sz="2000" dirty="0" smtClean="0"/>
              <a:t>Accelerating and may also rotate</a:t>
            </a:r>
          </a:p>
          <a:p>
            <a:r>
              <a:rPr lang="en-US" sz="2400" b="1" dirty="0" smtClean="0"/>
              <a:t>Body-fixed Reference Frame</a:t>
            </a:r>
          </a:p>
          <a:p>
            <a:pPr lvl="1"/>
            <a:r>
              <a:rPr lang="en-US" sz="2000" dirty="0" smtClean="0"/>
              <a:t>Fixed to a usually moving body</a:t>
            </a:r>
            <a:endParaRPr lang="en-US" sz="2500" b="1" i="1" dirty="0" smtClean="0">
              <a:solidFill>
                <a:schemeClr val="accent2">
                  <a:lumMod val="75000"/>
                </a:schemeClr>
              </a:solidFill>
            </a:endParaRPr>
          </a:p>
          <a:p>
            <a:pPr lvl="1"/>
            <a:endParaRPr lang="en-US" i="1" dirty="0">
              <a:solidFill>
                <a:schemeClr val="accent2">
                  <a:lumMod val="75000"/>
                </a:schemeClr>
              </a:solidFill>
            </a:endParaRPr>
          </a:p>
        </p:txBody>
      </p:sp>
      <p:pic>
        <p:nvPicPr>
          <p:cNvPr id="4" name="Picture 3" descr="inertial body fixed.jpg"/>
          <p:cNvPicPr>
            <a:picLocks noChangeAspect="1"/>
          </p:cNvPicPr>
          <p:nvPr/>
        </p:nvPicPr>
        <p:blipFill>
          <a:blip r:embed="rId2" cstate="print"/>
          <a:stretch>
            <a:fillRect/>
          </a:stretch>
        </p:blipFill>
        <p:spPr>
          <a:xfrm>
            <a:off x="4232636" y="2743292"/>
            <a:ext cx="4776562" cy="39842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Frames</a:t>
            </a:r>
            <a:endParaRPr lang="en-US" dirty="0"/>
          </a:p>
        </p:txBody>
      </p:sp>
      <p:sp>
        <p:nvSpPr>
          <p:cNvPr id="3" name="Content Placeholder 2"/>
          <p:cNvSpPr>
            <a:spLocks noGrp="1"/>
          </p:cNvSpPr>
          <p:nvPr>
            <p:ph idx="1"/>
          </p:nvPr>
        </p:nvSpPr>
        <p:spPr/>
        <p:txBody>
          <a:bodyPr/>
          <a:lstStyle/>
          <a:p>
            <a:r>
              <a:rPr lang="en-US" i="1" dirty="0" smtClean="0"/>
              <a:t>Position</a:t>
            </a:r>
            <a:r>
              <a:rPr lang="en-US" dirty="0" smtClean="0"/>
              <a:t>, </a:t>
            </a:r>
            <a:r>
              <a:rPr lang="en-US" i="1" dirty="0" smtClean="0"/>
              <a:t>velocity</a:t>
            </a:r>
            <a:r>
              <a:rPr lang="en-US" dirty="0" smtClean="0"/>
              <a:t> and </a:t>
            </a:r>
            <a:r>
              <a:rPr lang="en-US" i="1" dirty="0" smtClean="0"/>
              <a:t>acceleration</a:t>
            </a:r>
            <a:r>
              <a:rPr lang="en-US" dirty="0" smtClean="0"/>
              <a:t> can be described in terms of;</a:t>
            </a:r>
          </a:p>
          <a:p>
            <a:pPr lvl="1"/>
            <a:r>
              <a:rPr lang="en-US" dirty="0" smtClean="0"/>
              <a:t>Inertial coordinates</a:t>
            </a:r>
          </a:p>
          <a:p>
            <a:pPr lvl="1"/>
            <a:r>
              <a:rPr lang="en-US" dirty="0" smtClean="0"/>
              <a:t>Body-fixed </a:t>
            </a:r>
          </a:p>
          <a:p>
            <a:pPr lvl="1">
              <a:buNone/>
            </a:pPr>
            <a:r>
              <a:rPr lang="en-US" dirty="0" smtClean="0"/>
              <a:t>	coordinates</a:t>
            </a:r>
          </a:p>
        </p:txBody>
      </p:sp>
      <p:pic>
        <p:nvPicPr>
          <p:cNvPr id="4" name="Picture 3" descr="inertial body fixed.jpg"/>
          <p:cNvPicPr>
            <a:picLocks noChangeAspect="1"/>
          </p:cNvPicPr>
          <p:nvPr/>
        </p:nvPicPr>
        <p:blipFill>
          <a:blip r:embed="rId2" cstate="print"/>
          <a:stretch>
            <a:fillRect/>
          </a:stretch>
        </p:blipFill>
        <p:spPr>
          <a:xfrm>
            <a:off x="4296586" y="2780907"/>
            <a:ext cx="4731466" cy="39466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Absolute and Relative Motion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Rectangle 12"/>
          <p:cNvSpPr>
            <a:spLocks noGrp="1" noChangeArrowheads="1"/>
          </p:cNvSpPr>
          <p:nvPr>
            <p:ph type="title"/>
          </p:nvPr>
        </p:nvSpPr>
        <p:spPr/>
        <p:txBody>
          <a:bodyPr/>
          <a:lstStyle/>
          <a:p>
            <a:r>
              <a:rPr lang="en-US"/>
              <a:t>Relative Position</a:t>
            </a:r>
          </a:p>
        </p:txBody>
      </p:sp>
      <p:sp>
        <p:nvSpPr>
          <p:cNvPr id="72717" name="Rectangle 13"/>
          <p:cNvSpPr>
            <a:spLocks noGrp="1" noChangeArrowheads="1"/>
          </p:cNvSpPr>
          <p:nvPr>
            <p:ph type="body" idx="1"/>
          </p:nvPr>
        </p:nvSpPr>
        <p:spPr/>
        <p:txBody>
          <a:bodyPr/>
          <a:lstStyle/>
          <a:p>
            <a:r>
              <a:rPr lang="en-US" dirty="0"/>
              <a:t>What is the difference between absolute position and relative position? </a:t>
            </a:r>
            <a:endParaRPr lang="en-US" dirty="0" smtClean="0"/>
          </a:p>
          <a:p>
            <a:pPr lvl="1"/>
            <a:r>
              <a:rPr lang="en-US" dirty="0" smtClean="0"/>
              <a:t>Absolute?</a:t>
            </a:r>
            <a:endParaRPr lang="en-US" dirty="0"/>
          </a:p>
        </p:txBody>
      </p:sp>
      <p:pic>
        <p:nvPicPr>
          <p:cNvPr id="5" name="Picture 4" descr="postion.jpg"/>
          <p:cNvPicPr>
            <a:picLocks noChangeAspect="1"/>
          </p:cNvPicPr>
          <p:nvPr/>
        </p:nvPicPr>
        <p:blipFill>
          <a:blip r:embed="rId2" cstate="print"/>
          <a:stretch>
            <a:fillRect/>
          </a:stretch>
        </p:blipFill>
        <p:spPr>
          <a:xfrm>
            <a:off x="4560071" y="2861773"/>
            <a:ext cx="4305706" cy="38493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Rectangle 12"/>
          <p:cNvSpPr>
            <a:spLocks noGrp="1" noChangeArrowheads="1"/>
          </p:cNvSpPr>
          <p:nvPr>
            <p:ph type="title"/>
          </p:nvPr>
        </p:nvSpPr>
        <p:spPr/>
        <p:txBody>
          <a:bodyPr/>
          <a:lstStyle/>
          <a:p>
            <a:r>
              <a:rPr lang="en-US"/>
              <a:t>Relative Position</a:t>
            </a:r>
          </a:p>
        </p:txBody>
      </p:sp>
      <p:sp>
        <p:nvSpPr>
          <p:cNvPr id="72717" name="Rectangle 13"/>
          <p:cNvSpPr>
            <a:spLocks noGrp="1" noChangeArrowheads="1"/>
          </p:cNvSpPr>
          <p:nvPr>
            <p:ph type="body" idx="1"/>
          </p:nvPr>
        </p:nvSpPr>
        <p:spPr/>
        <p:txBody>
          <a:bodyPr/>
          <a:lstStyle/>
          <a:p>
            <a:r>
              <a:rPr lang="en-US"/>
              <a:t>What is the difference between absolute position and relative position? (absolute)</a:t>
            </a:r>
          </a:p>
        </p:txBody>
      </p:sp>
      <p:grpSp>
        <p:nvGrpSpPr>
          <p:cNvPr id="3" name="Group 5"/>
          <p:cNvGrpSpPr>
            <a:grpSpLocks/>
          </p:cNvGrpSpPr>
          <p:nvPr/>
        </p:nvGrpSpPr>
        <p:grpSpPr bwMode="auto">
          <a:xfrm>
            <a:off x="871538" y="2663825"/>
            <a:ext cx="7737475" cy="2894013"/>
            <a:chOff x="639" y="1796"/>
            <a:chExt cx="4874" cy="1823"/>
          </a:xfrm>
        </p:grpSpPr>
        <p:sp>
          <p:nvSpPr>
            <p:cNvPr id="72710" name="Text Box 6"/>
            <p:cNvSpPr txBox="1">
              <a:spLocks noChangeArrowheads="1"/>
            </p:cNvSpPr>
            <p:nvPr/>
          </p:nvSpPr>
          <p:spPr bwMode="auto">
            <a:xfrm>
              <a:off x="639" y="1796"/>
              <a:ext cx="4874" cy="596"/>
            </a:xfrm>
            <a:prstGeom prst="rect">
              <a:avLst/>
            </a:prstGeom>
            <a:solidFill>
              <a:schemeClr val="accent1"/>
            </a:solidFill>
            <a:ln w="9525">
              <a:noFill/>
              <a:miter lim="800000"/>
              <a:headEnd/>
              <a:tailEnd/>
            </a:ln>
            <a:effectLst/>
          </p:spPr>
          <p:txBody>
            <a:bodyPr>
              <a:spAutoFit/>
            </a:bodyPr>
            <a:lstStyle/>
            <a:p>
              <a:pPr eaLnBrk="1" hangingPunct="1"/>
              <a:r>
                <a:rPr lang="en-US" sz="2800" dirty="0"/>
                <a:t>Absolute positions are measured from a stationary coordinate </a:t>
              </a:r>
              <a:r>
                <a:rPr lang="en-US" sz="2800" dirty="0" smtClean="0"/>
                <a:t>system (inertial).</a:t>
              </a:r>
              <a:endParaRPr lang="en-US" sz="2800" dirty="0"/>
            </a:p>
          </p:txBody>
        </p:sp>
        <p:sp>
          <p:nvSpPr>
            <p:cNvPr id="72711" name="Text Box 7"/>
            <p:cNvSpPr txBox="1">
              <a:spLocks noChangeArrowheads="1"/>
            </p:cNvSpPr>
            <p:nvPr/>
          </p:nvSpPr>
          <p:spPr bwMode="auto">
            <a:xfrm>
              <a:off x="2962" y="2541"/>
              <a:ext cx="2167" cy="518"/>
            </a:xfrm>
            <a:prstGeom prst="rect">
              <a:avLst/>
            </a:prstGeom>
            <a:noFill/>
            <a:ln w="9525">
              <a:noFill/>
              <a:miter lim="800000"/>
              <a:headEnd/>
              <a:tailEnd/>
            </a:ln>
            <a:effectLst/>
          </p:spPr>
          <p:txBody>
            <a:bodyPr>
              <a:spAutoFit/>
            </a:bodyPr>
            <a:lstStyle/>
            <a:p>
              <a:pPr eaLnBrk="1" hangingPunct="1"/>
              <a:r>
                <a:rPr lang="en-US" sz="2400" b="1" dirty="0" err="1">
                  <a:latin typeface="Times New Roman" pitchFamily="18" charset="0"/>
                </a:rPr>
                <a:t>r</a:t>
              </a:r>
              <a:r>
                <a:rPr lang="en-US" sz="2400" baseline="-25000" dirty="0" err="1">
                  <a:latin typeface="Times New Roman" pitchFamily="18" charset="0"/>
                </a:rPr>
                <a:t>A</a:t>
              </a:r>
              <a:r>
                <a:rPr lang="en-US" sz="2400" dirty="0">
                  <a:latin typeface="Times New Roman" pitchFamily="18" charset="0"/>
                </a:rPr>
                <a:t> = </a:t>
              </a:r>
              <a:r>
                <a:rPr lang="en-US" sz="2400" dirty="0"/>
                <a:t>Absolute position</a:t>
              </a:r>
            </a:p>
            <a:p>
              <a:pPr eaLnBrk="1" hangingPunct="1"/>
              <a:r>
                <a:rPr lang="en-US" sz="2400" dirty="0"/>
                <a:t>        vector of particle</a:t>
              </a:r>
              <a:r>
                <a:rPr lang="en-US" sz="2400" dirty="0">
                  <a:latin typeface="Times New Roman" pitchFamily="18" charset="0"/>
                </a:rPr>
                <a:t> </a:t>
              </a:r>
              <a:r>
                <a:rPr lang="en-US" sz="2400" i="1" dirty="0">
                  <a:latin typeface="Times New Roman" pitchFamily="18" charset="0"/>
                </a:rPr>
                <a:t>A</a:t>
              </a:r>
              <a:r>
                <a:rPr lang="en-US" sz="2400" dirty="0">
                  <a:latin typeface="Times New Roman" pitchFamily="18" charset="0"/>
                </a:rPr>
                <a:t>.</a:t>
              </a:r>
            </a:p>
          </p:txBody>
        </p:sp>
        <p:sp>
          <p:nvSpPr>
            <p:cNvPr id="72712" name="Text Box 8"/>
            <p:cNvSpPr txBox="1">
              <a:spLocks noChangeArrowheads="1"/>
            </p:cNvSpPr>
            <p:nvPr/>
          </p:nvSpPr>
          <p:spPr bwMode="auto">
            <a:xfrm>
              <a:off x="2961" y="3101"/>
              <a:ext cx="2167" cy="518"/>
            </a:xfrm>
            <a:prstGeom prst="rect">
              <a:avLst/>
            </a:prstGeom>
            <a:noFill/>
            <a:ln w="9525">
              <a:noFill/>
              <a:miter lim="800000"/>
              <a:headEnd/>
              <a:tailEnd/>
            </a:ln>
            <a:effectLst/>
          </p:spPr>
          <p:txBody>
            <a:bodyPr>
              <a:spAutoFit/>
            </a:bodyPr>
            <a:lstStyle/>
            <a:p>
              <a:pPr eaLnBrk="1" hangingPunct="1"/>
              <a:r>
                <a:rPr lang="en-US" sz="2400" b="1" dirty="0" err="1">
                  <a:latin typeface="Times New Roman" pitchFamily="18" charset="0"/>
                </a:rPr>
                <a:t>r</a:t>
              </a:r>
              <a:r>
                <a:rPr lang="en-US" sz="2400" baseline="-25000" dirty="0" err="1">
                  <a:latin typeface="Times New Roman" pitchFamily="18" charset="0"/>
                </a:rPr>
                <a:t>B</a:t>
              </a:r>
              <a:r>
                <a:rPr lang="en-US" sz="2400" dirty="0">
                  <a:latin typeface="Times New Roman" pitchFamily="18" charset="0"/>
                </a:rPr>
                <a:t> = </a:t>
              </a:r>
              <a:r>
                <a:rPr lang="en-US" sz="2400" dirty="0"/>
                <a:t>Absolute position</a:t>
              </a:r>
            </a:p>
            <a:p>
              <a:pPr eaLnBrk="1" hangingPunct="1"/>
              <a:r>
                <a:rPr lang="en-US" sz="2400" dirty="0"/>
                <a:t>        vector of particle</a:t>
              </a:r>
              <a:r>
                <a:rPr lang="en-US" sz="2400" dirty="0">
                  <a:latin typeface="Times New Roman" pitchFamily="18" charset="0"/>
                </a:rPr>
                <a:t> </a:t>
              </a:r>
              <a:r>
                <a:rPr lang="en-US" sz="2400" i="1" dirty="0">
                  <a:latin typeface="Times New Roman" pitchFamily="18" charset="0"/>
                </a:rPr>
                <a:t>B</a:t>
              </a:r>
              <a:r>
                <a:rPr lang="en-US" sz="2400" dirty="0">
                  <a:latin typeface="Times New Roman" pitchFamily="18" charset="0"/>
                </a:rPr>
                <a:t>.</a:t>
              </a:r>
            </a:p>
          </p:txBody>
        </p:sp>
      </p:grpSp>
      <p:pic>
        <p:nvPicPr>
          <p:cNvPr id="9" name="Picture 8" descr="absolute postion.jpg"/>
          <p:cNvPicPr>
            <a:picLocks noChangeAspect="1"/>
          </p:cNvPicPr>
          <p:nvPr/>
        </p:nvPicPr>
        <p:blipFill>
          <a:blip r:embed="rId2" cstate="print"/>
          <a:stretch>
            <a:fillRect/>
          </a:stretch>
        </p:blipFill>
        <p:spPr>
          <a:xfrm>
            <a:off x="864956" y="3710955"/>
            <a:ext cx="3377105" cy="30191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Rectangle 11"/>
          <p:cNvSpPr>
            <a:spLocks noGrp="1" noChangeArrowheads="1"/>
          </p:cNvSpPr>
          <p:nvPr>
            <p:ph type="title"/>
          </p:nvPr>
        </p:nvSpPr>
        <p:spPr/>
        <p:txBody>
          <a:bodyPr/>
          <a:lstStyle/>
          <a:p>
            <a:r>
              <a:rPr lang="en-US"/>
              <a:t>Relative Position</a:t>
            </a:r>
          </a:p>
        </p:txBody>
      </p:sp>
      <p:sp>
        <p:nvSpPr>
          <p:cNvPr id="73740" name="Rectangle 12"/>
          <p:cNvSpPr>
            <a:spLocks noGrp="1" noChangeArrowheads="1"/>
          </p:cNvSpPr>
          <p:nvPr>
            <p:ph type="body" idx="1"/>
          </p:nvPr>
        </p:nvSpPr>
        <p:spPr/>
        <p:txBody>
          <a:bodyPr/>
          <a:lstStyle/>
          <a:p>
            <a:r>
              <a:rPr lang="en-US" dirty="0"/>
              <a:t>What is the difference between absolute position and relative position? </a:t>
            </a:r>
            <a:endParaRPr lang="en-US" dirty="0" smtClean="0"/>
          </a:p>
          <a:p>
            <a:pPr lvl="1"/>
            <a:r>
              <a:rPr lang="en-US" dirty="0" smtClean="0"/>
              <a:t>Relative</a:t>
            </a:r>
            <a:r>
              <a:rPr lang="en-US" dirty="0"/>
              <a:t>?</a:t>
            </a:r>
          </a:p>
        </p:txBody>
      </p:sp>
      <p:pic>
        <p:nvPicPr>
          <p:cNvPr id="5" name="Picture 4" descr="absolute postion.jpg"/>
          <p:cNvPicPr>
            <a:picLocks noChangeAspect="1"/>
          </p:cNvPicPr>
          <p:nvPr/>
        </p:nvPicPr>
        <p:blipFill>
          <a:blip r:embed="rId2" cstate="print"/>
          <a:stretch>
            <a:fillRect/>
          </a:stretch>
        </p:blipFill>
        <p:spPr>
          <a:xfrm>
            <a:off x="4531886" y="2705590"/>
            <a:ext cx="4491227" cy="4015198"/>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ceptual Dynamics&amp;#x0D;&amp;#x0A;&amp;quot;&quot;/&gt;&lt;property id=&quot;20307&quot; value=&quot;256&quot;/&gt;&lt;/object&gt;&lt;object type=&quot;3&quot; unique_id=&quot;10005&quot;&gt;&lt;property id=&quot;20148&quot; value=&quot;5&quot;/&gt;&lt;property id=&quot;20300&quot; value=&quot;Slide 2 - &amp;quot;Introduction&amp;quot;&quot;/&gt;&lt;property id=&quot;20307&quot; value=&quot;266&quot;/&gt;&lt;/object&gt;&lt;object type=&quot;3&quot; unique_id=&quot;10006&quot;&gt;&lt;property id=&quot;20148&quot; value=&quot;5&quot;/&gt;&lt;property id=&quot;20300&quot; value=&quot;Slide 3 - &amp;quot;Reference Frame Definitions&amp;quot;&quot;/&gt;&lt;property id=&quot;20307&quot; value=&quot;274&quot;/&gt;&lt;/object&gt;&lt;object type=&quot;3&quot; unique_id=&quot;10007&quot;&gt;&lt;property id=&quot;20148&quot; value=&quot;5&quot;/&gt;&lt;property id=&quot;20300&quot; value=&quot;Slide 4 - &amp;quot;Reference Frames&amp;quot;&quot;/&gt;&lt;property id=&quot;20307&quot; value=&quot;267&quot;/&gt;&lt;/object&gt;&lt;object type=&quot;3&quot; unique_id=&quot;10008&quot;&gt;&lt;property id=&quot;20148&quot; value=&quot;5&quot;/&gt;&lt;property id=&quot;20300&quot; value=&quot;Slide 5 - &amp;quot;Reference Frames&amp;quot;&quot;/&gt;&lt;property id=&quot;20307&quot; value=&quot;268&quot;/&gt;&lt;/object&gt;&lt;object type=&quot;3&quot; unique_id=&quot;10009&quot;&gt;&lt;property id=&quot;20148&quot; value=&quot;5&quot;/&gt;&lt;property id=&quot;20300&quot; value=&quot;Slide 6 - &amp;quot;Reference Frames&amp;quot;&quot;/&gt;&lt;property id=&quot;20307&quot; value=&quot;269&quot;/&gt;&lt;/object&gt;&lt;object type=&quot;3&quot; unique_id=&quot;10010&quot;&gt;&lt;property id=&quot;20148&quot; value=&quot;5&quot;/&gt;&lt;property id=&quot;20300&quot; value=&quot;Slide 7 - &amp;quot;Reference Frames&amp;quot;&quot;/&gt;&lt;property id=&quot;20307&quot; value=&quot;270&quot;/&gt;&lt;/object&gt;&lt;object type=&quot;3&quot; unique_id=&quot;10011&quot;&gt;&lt;property id=&quot;20148&quot; value=&quot;5&quot;/&gt;&lt;property id=&quot;20300&quot; value=&quot;Slide 8 - &amp;quot;Absolute and Relative Motion&amp;quot;&quot;/&gt;&lt;property id=&quot;20307&quot; value=&quot;275&quot;/&gt;&lt;/object&gt;&lt;object type=&quot;3&quot; unique_id=&quot;10012&quot;&gt;&lt;property id=&quot;20148&quot; value=&quot;5&quot;/&gt;&lt;property id=&quot;20300&quot; value=&quot;Slide 9 - &amp;quot;Relative Position&amp;quot;&quot;/&gt;&lt;property id=&quot;20307&quot; value=&quot;257&quot;/&gt;&lt;/object&gt;&lt;object type=&quot;3&quot; unique_id=&quot;10013&quot;&gt;&lt;property id=&quot;20148&quot; value=&quot;5&quot;/&gt;&lt;property id=&quot;20300&quot; value=&quot;Slide 10 - &amp;quot;Relative Position&amp;quot;&quot;/&gt;&lt;property id=&quot;20307&quot; value=&quot;264&quot;/&gt;&lt;/object&gt;&lt;object type=&quot;3&quot; unique_id=&quot;10014&quot;&gt;&lt;property id=&quot;20148&quot; value=&quot;5&quot;/&gt;&lt;property id=&quot;20300&quot; value=&quot;Slide 11 - &amp;quot;Relative Position&amp;quot;&quot;/&gt;&lt;property id=&quot;20307&quot; value=&quot;258&quot;/&gt;&lt;/object&gt;&lt;object type=&quot;3&quot; unique_id=&quot;10015&quot;&gt;&lt;property id=&quot;20148&quot; value=&quot;5&quot;/&gt;&lt;property id=&quot;20300&quot; value=&quot;Slide 12 - &amp;quot;Relative Position&amp;quot;&quot;/&gt;&lt;property id=&quot;20307&quot; value=&quot;265&quot;/&gt;&lt;/object&gt;&lt;object type=&quot;3&quot; unique_id=&quot;10016&quot;&gt;&lt;property id=&quot;20148&quot; value=&quot;5&quot;/&gt;&lt;property id=&quot;20300&quot; value=&quot;Slide 13 - &amp;quot;Relative Position&amp;quot;&quot;/&gt;&lt;property id=&quot;20307&quot; value=&quot;259&quot;/&gt;&lt;/object&gt;&lt;object type=&quot;3&quot; unique_id=&quot;10017&quot;&gt;&lt;property id=&quot;20148&quot; value=&quot;5&quot;/&gt;&lt;property id=&quot;20300&quot; value=&quot;Slide 14 - &amp;quot;Relative Velocity&amp;quot;&quot;/&gt;&lt;property id=&quot;20307&quot; value=&quot;260&quot;/&gt;&lt;/object&gt;&lt;object type=&quot;3&quot; unique_id=&quot;10018&quot;&gt;&lt;property id=&quot;20148&quot; value=&quot;5&quot;/&gt;&lt;property id=&quot;20300&quot; value=&quot;Slide 15 - &amp;quot;Relative Acceleration&amp;quot;&quot;/&gt;&lt;property id=&quot;20307&quot; value=&quot;261&quot;/&gt;&lt;/object&gt;&lt;object type=&quot;3&quot; unique_id=&quot;10019&quot;&gt;&lt;property id=&quot;20148&quot; value=&quot;5&quot;/&gt;&lt;property id=&quot;20300&quot; value=&quot;Slide 16 - &amp;quot;Important Equations&amp;quot;&quot;/&gt;&lt;property id=&quot;20307&quot; value=&quot;262&quot;/&gt;&lt;/object&gt;&lt;object type=&quot;3&quot; unique_id=&quot;10020&quot;&gt;&lt;property id=&quot;20148&quot; value=&quot;5&quot;/&gt;&lt;property id=&quot;20300&quot; value=&quot;Slide 17 - &amp;quot;Conceptual Example 2.7-1&amp;quot;&quot;/&gt;&lt;property id=&quot;20307&quot; value=&quot;271&quot;/&gt;&lt;/object&gt;&lt;object type=&quot;3&quot; unique_id=&quot;10021&quot;&gt;&lt;property id=&quot;20148&quot; value=&quot;5&quot;/&gt;&lt;property id=&quot;20300&quot; value=&quot;Slide 18 - &amp;quot;Conceptual Example 2.7-1&amp;quot;&quot;/&gt;&lt;property id=&quot;20307&quot; value=&quot;272&quot;/&gt;&lt;/object&gt;&lt;object type=&quot;3&quot; unique_id=&quot;10022&quot;&gt;&lt;property id=&quot;20148&quot; value=&quot;5&quot;/&gt;&lt;property id=&quot;20300&quot; value=&quot;Slide 19&quot;/&gt;&lt;property id=&quot;20307&quot; value=&quot;273&quot;/&gt;&lt;/object&gt;&lt;object type=&quot;3&quot; unique_id=&quot;10023&quot;&gt;&lt;property id=&quot;20148&quot; value=&quot;5&quot;/&gt;&lt;property id=&quot;20300&quot; value=&quot;Slide 20 - &amp;quot;Example Problems&amp;quot;&quot;/&gt;&lt;property id=&quot;20307&quot; value=&quot;263&quot;/&gt;&lt;/object&gt;&lt;/object&gt;&lt;/object&gt;&lt;/database&gt;"/>
  <p:tag name="SECTOMILLISECCONVERTED" val="1"/>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390</TotalTime>
  <Words>393</Words>
  <Application>Microsoft Office PowerPoint</Application>
  <PresentationFormat>On-screen Show (4:3)</PresentationFormat>
  <Paragraphs>77</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Times New Roman</vt:lpstr>
      <vt:lpstr>Wingdings</vt:lpstr>
      <vt:lpstr>Watermark</vt:lpstr>
      <vt:lpstr>Equation</vt:lpstr>
      <vt:lpstr>Conceptual Dynamics </vt:lpstr>
      <vt:lpstr>Introduction</vt:lpstr>
      <vt:lpstr>Reference Frame Definitions</vt:lpstr>
      <vt:lpstr>Reference Frames</vt:lpstr>
      <vt:lpstr>Reference Frames</vt:lpstr>
      <vt:lpstr>Absolute and Relative Motion</vt:lpstr>
      <vt:lpstr>Relative Position</vt:lpstr>
      <vt:lpstr>Relative Position</vt:lpstr>
      <vt:lpstr>Relative Position</vt:lpstr>
      <vt:lpstr>Relative Position</vt:lpstr>
      <vt:lpstr>Relative Position</vt:lpstr>
      <vt:lpstr>Relative Position</vt:lpstr>
      <vt:lpstr>Relative Velocity</vt:lpstr>
      <vt:lpstr>Relative Acceleration</vt:lpstr>
      <vt:lpstr>Important Equations</vt:lpstr>
      <vt:lpstr>Conceptual Example 3.6-1</vt:lpstr>
      <vt:lpstr>Conceptual Example 3.6-1</vt:lpstr>
      <vt:lpstr>PowerPoint Presentation</vt:lpstr>
      <vt:lpstr>PowerPoint Presentation</vt:lpstr>
      <vt:lpstr>Relative Velocity</vt:lpstr>
      <vt:lpstr>Example Problems</vt:lpstr>
    </vt:vector>
  </TitlesOfParts>
  <Company>University of Detroit Mercy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Kinetics of Rigid Bodies</dc:title>
  <dc:creator>UDM</dc:creator>
  <cp:lastModifiedBy>kirstie plantenberg</cp:lastModifiedBy>
  <cp:revision>43</cp:revision>
  <dcterms:created xsi:type="dcterms:W3CDTF">2011-02-07T15:45:22Z</dcterms:created>
  <dcterms:modified xsi:type="dcterms:W3CDTF">2015-01-20T15:05:07Z</dcterms:modified>
</cp:coreProperties>
</file>